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96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2" r:id="rId26"/>
    <p:sldId id="286" r:id="rId27"/>
    <p:sldId id="287" r:id="rId28"/>
    <p:sldId id="292" r:id="rId29"/>
    <p:sldId id="285" r:id="rId30"/>
    <p:sldId id="288" r:id="rId31"/>
    <p:sldId id="293" r:id="rId32"/>
    <p:sldId id="289" r:id="rId33"/>
    <p:sldId id="290" r:id="rId34"/>
    <p:sldId id="294" r:id="rId35"/>
    <p:sldId id="295" r:id="rId36"/>
  </p:sldIdLst>
  <p:sldSz cx="18288000" cy="10287000"/>
  <p:notesSz cx="6858000" cy="9144000"/>
  <p:embeddedFontLst>
    <p:embeddedFont>
      <p:font typeface="Agrandir Narrow Bold" pitchFamily="2" charset="77"/>
      <p:regular r:id="rId37"/>
      <p:bold r:id="rId38"/>
    </p:embeddedFont>
    <p:embeddedFont>
      <p:font typeface="Avenir Bold" panose="020B0703020203020204"/>
      <p:regular r:id="rId39"/>
      <p:bold r:id="rId40"/>
    </p:embeddedFont>
    <p:embeddedFont>
      <p:font typeface="Avenir Bold Italics" panose="02000503020000020003" pitchFamily="2" charset="0"/>
      <p:regular r:id="rId41"/>
      <p:bold r:id="rId42"/>
      <p:italic r:id="rId43"/>
      <p:boldItalic r:id="rId44"/>
    </p:embeddedFont>
    <p:embeddedFont>
      <p:font typeface="Avenir Italics" panose="02000503020000020003" pitchFamily="2" charset="0"/>
      <p:regular r:id="rId45"/>
      <p:bold r:id="rId46"/>
      <p:italic r:id="rId47"/>
      <p:boldItalic r:id="rId48"/>
    </p:embeddedFont>
    <p:embeddedFont>
      <p:font typeface="Calibri (MS)" panose="020F0502020204030204"/>
      <p:regular r:id="rId49"/>
      <p:bold r:id="rId50"/>
      <p:italic r:id="rId51"/>
      <p:boldItalic r:id="rId52"/>
    </p:embeddedFont>
    <p:embeddedFont>
      <p:font typeface="Calibri (MS) Bold" panose="020F0502020204030204"/>
      <p:regular r:id="rId53"/>
      <p:bold r:id="rId54"/>
      <p:italic r:id="rId55"/>
      <p:boldItalic r:id="rId56"/>
    </p:embeddedFont>
    <p:embeddedFont>
      <p:font typeface="Calibri (MS) Italics" panose="020F0502020204030204"/>
      <p:regular r:id="rId57"/>
      <p:bold r:id="rId58"/>
      <p:italic r:id="rId59"/>
      <p:boldItalic r:id="rId60"/>
    </p:embeddedFont>
    <p:embeddedFont>
      <p:font typeface="Gotham Bold" pitchFamily="2" charset="0"/>
      <p:regular r:id="rId61"/>
      <p:bold r:id="rId62"/>
    </p:embeddedFont>
    <p:embeddedFont>
      <p:font typeface="Open Sans Bold" panose="020B0806030504020204" pitchFamily="34" charset="0"/>
      <p:regular r:id="rId63"/>
      <p:bold r:id="rId64"/>
    </p:embeddedFont>
    <p:embeddedFont>
      <p:font typeface="Open Sauce" pitchFamily="2" charset="77"/>
      <p:regular r:id="rId65"/>
    </p:embeddedFont>
    <p:embeddedFont>
      <p:font typeface="Open Sauce Bold" pitchFamily="2" charset="77"/>
      <p:regular r:id="rId66"/>
      <p:bold r:id="rId67"/>
    </p:embeddedFont>
    <p:embeddedFont>
      <p:font typeface="Roboto" panose="02000000000000000000" pitchFamily="2" charset="0"/>
      <p:regular r:id="rId68"/>
      <p:bold r:id="rId69"/>
      <p:italic r:id="rId70"/>
      <p:boldItalic r:id="rId71"/>
    </p:embeddedFont>
    <p:embeddedFont>
      <p:font typeface="Roboto Bold" panose="020F0502020204030204" pitchFamily="34" charset="0"/>
      <p:regular r:id="rId72"/>
      <p:bold r:id="rId73"/>
      <p:italic r:id="rId74"/>
      <p:boldItalic r:id="rId75"/>
    </p:embeddedFont>
    <p:embeddedFont>
      <p:font typeface="Roboto Italics" panose="020F0502020204030204" pitchFamily="34" charset="0"/>
      <p:regular r:id="rId76"/>
      <p:bold r:id="rId77"/>
      <p:italic r:id="rId78"/>
      <p:boldItalic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8" autoAdjust="0"/>
    <p:restoredTop sz="94601" autoAdjust="0"/>
  </p:normalViewPr>
  <p:slideViewPr>
    <p:cSldViewPr>
      <p:cViewPr varScale="1">
        <p:scale>
          <a:sx n="60" d="100"/>
          <a:sy n="60" d="100"/>
        </p:scale>
        <p:origin x="232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63" Type="http://schemas.openxmlformats.org/officeDocument/2006/relationships/font" Target="fonts/font27.fntdata"/><Relationship Id="rId68" Type="http://schemas.openxmlformats.org/officeDocument/2006/relationships/font" Target="fonts/font3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74" Type="http://schemas.openxmlformats.org/officeDocument/2006/relationships/font" Target="fonts/font38.fntdata"/><Relationship Id="rId79" Type="http://schemas.openxmlformats.org/officeDocument/2006/relationships/font" Target="fonts/font43.fntdata"/><Relationship Id="rId5" Type="http://schemas.openxmlformats.org/officeDocument/2006/relationships/slide" Target="slides/slide4.xml"/><Relationship Id="rId61" Type="http://schemas.openxmlformats.org/officeDocument/2006/relationships/font" Target="fonts/font25.fntdata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font" Target="fonts/font28.fntdata"/><Relationship Id="rId69" Type="http://schemas.openxmlformats.org/officeDocument/2006/relationships/font" Target="fonts/font33.fntdata"/><Relationship Id="rId77" Type="http://schemas.openxmlformats.org/officeDocument/2006/relationships/font" Target="fonts/font41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72" Type="http://schemas.openxmlformats.org/officeDocument/2006/relationships/font" Target="fonts/font36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67" Type="http://schemas.openxmlformats.org/officeDocument/2006/relationships/font" Target="fonts/font31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font" Target="fonts/font26.fntdata"/><Relationship Id="rId70" Type="http://schemas.openxmlformats.org/officeDocument/2006/relationships/font" Target="fonts/font34.fntdata"/><Relationship Id="rId75" Type="http://schemas.openxmlformats.org/officeDocument/2006/relationships/font" Target="fonts/font39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font" Target="fonts/font29.fntdata"/><Relationship Id="rId73" Type="http://schemas.openxmlformats.org/officeDocument/2006/relationships/font" Target="fonts/font37.fntdata"/><Relationship Id="rId78" Type="http://schemas.openxmlformats.org/officeDocument/2006/relationships/font" Target="fonts/font42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3.fntdata"/><Relationship Id="rId34" Type="http://schemas.openxmlformats.org/officeDocument/2006/relationships/slide" Target="slides/slide33.xml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6" Type="http://schemas.openxmlformats.org/officeDocument/2006/relationships/font" Target="fonts/font40.fntdata"/><Relationship Id="rId7" Type="http://schemas.openxmlformats.org/officeDocument/2006/relationships/slide" Target="slides/slide6.xml"/><Relationship Id="rId71" Type="http://schemas.openxmlformats.org/officeDocument/2006/relationships/font" Target="fonts/font3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66" Type="http://schemas.openxmlformats.org/officeDocument/2006/relationships/font" Target="fonts/font30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image" Target="../media/image28.jpeg"/><Relationship Id="rId4" Type="http://schemas.openxmlformats.org/officeDocument/2006/relationships/image" Target="../media/image3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image" Target="../media/image28.jpeg"/><Relationship Id="rId4" Type="http://schemas.openxmlformats.org/officeDocument/2006/relationships/image" Target="../media/image3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603F60-A70F-AA41-8F4E-91DD0E781422}" type="doc">
      <dgm:prSet loTypeId="urn:microsoft.com/office/officeart/2005/8/layout/vList3" loCatId="" qsTypeId="urn:microsoft.com/office/officeart/2005/8/quickstyle/simple5" qsCatId="simple" csTypeId="urn:microsoft.com/office/officeart/2005/8/colors/colorful4" csCatId="colorful" phldr="1"/>
      <dgm:spPr/>
    </dgm:pt>
    <dgm:pt modelId="{9B36BC92-83DB-9149-A702-6AE8078092F9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Sur le plan moteur </a:t>
          </a:r>
          <a:r>
            <a:rPr lang="fr-FR" dirty="0">
              <a:solidFill>
                <a:schemeClr val="bg1"/>
              </a:solidFill>
            </a:rPr>
            <a:t>:</a:t>
          </a:r>
        </a:p>
        <a:p>
          <a:r>
            <a:rPr lang="fr-FR" i="1" dirty="0">
              <a:solidFill>
                <a:schemeClr val="bg1"/>
              </a:solidFill>
            </a:rPr>
            <a:t>Enrichir les conduites motrices (courses, gestion du ballon, défense,…)</a:t>
          </a:r>
        </a:p>
      </dgm:t>
    </dgm:pt>
    <dgm:pt modelId="{B4AFBFC7-CDFD-514A-8912-A3126D07A3A9}" type="parTrans" cxnId="{F4328C85-F6D0-614E-83BA-976F87B1B953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9B804325-763A-124A-8EE1-6187357AFCB3}" type="sibTrans" cxnId="{F4328C85-F6D0-614E-83BA-976F87B1B953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967A69A9-B378-1C44-9096-11EF69966215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Sur le plan social </a:t>
          </a:r>
          <a:r>
            <a:rPr lang="fr-FR" dirty="0">
              <a:solidFill>
                <a:schemeClr val="bg1"/>
              </a:solidFill>
            </a:rPr>
            <a:t>:</a:t>
          </a:r>
        </a:p>
        <a:p>
          <a:r>
            <a:rPr lang="fr-FR" i="1" dirty="0">
              <a:solidFill>
                <a:schemeClr val="bg1"/>
              </a:solidFill>
            </a:rPr>
            <a:t>Activité où tout le monde trouve sa place</a:t>
          </a:r>
        </a:p>
        <a:p>
          <a:r>
            <a:rPr lang="fr-FR" i="1" dirty="0">
              <a:solidFill>
                <a:schemeClr val="bg1"/>
              </a:solidFill>
            </a:rPr>
            <a:t>Apport de valeurs fortes (relationnelles)</a:t>
          </a:r>
        </a:p>
      </dgm:t>
    </dgm:pt>
    <dgm:pt modelId="{7BAA55EF-A225-1B40-8CA1-721D8A41C3E2}" type="parTrans" cxnId="{282A1B00-2DAB-AA4E-A5CF-2A1A1BF4A44D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9EFFEF19-4669-D440-B9C7-F2BA34200804}" type="sibTrans" cxnId="{282A1B00-2DAB-AA4E-A5CF-2A1A1BF4A44D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EB490CDF-6C67-3343-9630-64FD513F25CC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Sur le plan affectif </a:t>
          </a:r>
          <a:r>
            <a:rPr lang="fr-FR" dirty="0">
              <a:solidFill>
                <a:schemeClr val="bg1"/>
              </a:solidFill>
            </a:rPr>
            <a:t>:</a:t>
          </a:r>
        </a:p>
        <a:p>
          <a:r>
            <a:rPr lang="fr-FR" i="1" dirty="0">
              <a:solidFill>
                <a:schemeClr val="bg1"/>
              </a:solidFill>
            </a:rPr>
            <a:t>Gérer ses émotions</a:t>
          </a:r>
        </a:p>
      </dgm:t>
    </dgm:pt>
    <dgm:pt modelId="{9B07F44C-2DF0-F447-932B-6F92A21B16F2}" type="parTrans" cxnId="{3AB3915A-7E29-D04D-B247-BB768CC0F18D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F7B8D2EF-50F5-AE40-8FFE-71ABBBBE5BB4}" type="sibTrans" cxnId="{3AB3915A-7E29-D04D-B247-BB768CC0F18D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906C0E23-036D-B54A-8233-52617E6AE4DE}">
      <dgm:prSet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Sur le plan perceptif </a:t>
          </a:r>
          <a:r>
            <a:rPr lang="fr-FR" dirty="0">
              <a:solidFill>
                <a:schemeClr val="bg1"/>
              </a:solidFill>
            </a:rPr>
            <a:t>:</a:t>
          </a:r>
        </a:p>
        <a:p>
          <a:r>
            <a:rPr lang="fr-FR" dirty="0">
              <a:solidFill>
                <a:schemeClr val="bg1"/>
              </a:solidFill>
            </a:rPr>
            <a:t>Diversifier ses prises d’informations (visuelles, tactiles,…)</a:t>
          </a:r>
        </a:p>
      </dgm:t>
    </dgm:pt>
    <dgm:pt modelId="{4FA66E61-2999-A24D-8FC6-4CFAD64DEB9D}" type="parTrans" cxnId="{10D5305E-1302-294E-9C6C-C164E789672C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F956BD38-0385-E14E-9B28-79F5F3AF0171}" type="sibTrans" cxnId="{10D5305E-1302-294E-9C6C-C164E789672C}">
      <dgm:prSet/>
      <dgm:spPr/>
      <dgm:t>
        <a:bodyPr/>
        <a:lstStyle/>
        <a:p>
          <a:endParaRPr lang="fr-FR">
            <a:solidFill>
              <a:schemeClr val="bg1"/>
            </a:solidFill>
          </a:endParaRPr>
        </a:p>
      </dgm:t>
    </dgm:pt>
    <dgm:pt modelId="{4B7B741B-0C2B-A44E-A9DB-D12B06F1D74F}" type="pres">
      <dgm:prSet presAssocID="{89603F60-A70F-AA41-8F4E-91DD0E781422}" presName="linearFlow" presStyleCnt="0">
        <dgm:presLayoutVars>
          <dgm:dir/>
          <dgm:resizeHandles val="exact"/>
        </dgm:presLayoutVars>
      </dgm:prSet>
      <dgm:spPr/>
    </dgm:pt>
    <dgm:pt modelId="{A4D140BF-8ED6-F742-BB63-D5A7AF296A29}" type="pres">
      <dgm:prSet presAssocID="{9B36BC92-83DB-9149-A702-6AE8078092F9}" presName="composite" presStyleCnt="0"/>
      <dgm:spPr/>
    </dgm:pt>
    <dgm:pt modelId="{68A34DAD-568A-1C45-9003-D4469E8B4B4B}" type="pres">
      <dgm:prSet presAssocID="{9B36BC92-83DB-9149-A702-6AE8078092F9}" presName="imgShp" presStyleLbl="fgImgPlace1" presStyleIdx="0" presStyleCnt="4" custLinFactNeighborX="-1055" custLinFactNeighborY="-2109"/>
      <dgm:spPr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03029C68-9EB8-ED4E-840E-E61CB3361A90}" type="pres">
      <dgm:prSet presAssocID="{9B36BC92-83DB-9149-A702-6AE8078092F9}" presName="txShp" presStyleLbl="node1" presStyleIdx="0" presStyleCnt="4">
        <dgm:presLayoutVars>
          <dgm:bulletEnabled val="1"/>
        </dgm:presLayoutVars>
      </dgm:prSet>
      <dgm:spPr/>
    </dgm:pt>
    <dgm:pt modelId="{B0AC31A6-5FEA-924F-B54E-DDAF22B5E7FF}" type="pres">
      <dgm:prSet presAssocID="{9B804325-763A-124A-8EE1-6187357AFCB3}" presName="spacing" presStyleCnt="0"/>
      <dgm:spPr/>
    </dgm:pt>
    <dgm:pt modelId="{A16F7507-4E11-1949-9562-A79911055E9E}" type="pres">
      <dgm:prSet presAssocID="{967A69A9-B378-1C44-9096-11EF69966215}" presName="composite" presStyleCnt="0"/>
      <dgm:spPr/>
    </dgm:pt>
    <dgm:pt modelId="{6F9564A0-135A-8A40-90EE-82F69AA7164D}" type="pres">
      <dgm:prSet presAssocID="{967A69A9-B378-1C44-9096-11EF69966215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port team before game"/>
        </a:ext>
      </dgm:extLst>
    </dgm:pt>
    <dgm:pt modelId="{22F57D9C-D365-E845-AF31-0F1A6249E603}" type="pres">
      <dgm:prSet presAssocID="{967A69A9-B378-1C44-9096-11EF69966215}" presName="txShp" presStyleLbl="node1" presStyleIdx="1" presStyleCnt="4">
        <dgm:presLayoutVars>
          <dgm:bulletEnabled val="1"/>
        </dgm:presLayoutVars>
      </dgm:prSet>
      <dgm:spPr/>
    </dgm:pt>
    <dgm:pt modelId="{B0FB6DE7-7D29-DA46-BF67-1D0427691E28}" type="pres">
      <dgm:prSet presAssocID="{9EFFEF19-4669-D440-B9C7-F2BA34200804}" presName="spacing" presStyleCnt="0"/>
      <dgm:spPr/>
    </dgm:pt>
    <dgm:pt modelId="{B8BE64F1-72C2-394D-A295-5560CC169E17}" type="pres">
      <dgm:prSet presAssocID="{EB490CDF-6C67-3343-9630-64FD513F25CC}" presName="composite" presStyleCnt="0"/>
      <dgm:spPr/>
    </dgm:pt>
    <dgm:pt modelId="{5B585E6C-9E7A-B04E-AD76-D91DDCAD7277}" type="pres">
      <dgm:prSet presAssocID="{EB490CDF-6C67-3343-9630-64FD513F25CC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DF5F4A16-BF64-1541-B6C6-40EF6F2B42AD}" type="pres">
      <dgm:prSet presAssocID="{EB490CDF-6C67-3343-9630-64FD513F25CC}" presName="txShp" presStyleLbl="node1" presStyleIdx="2" presStyleCnt="4">
        <dgm:presLayoutVars>
          <dgm:bulletEnabled val="1"/>
        </dgm:presLayoutVars>
      </dgm:prSet>
      <dgm:spPr/>
    </dgm:pt>
    <dgm:pt modelId="{2F243900-1414-EE4C-947C-520263C33904}" type="pres">
      <dgm:prSet presAssocID="{F7B8D2EF-50F5-AE40-8FFE-71ABBBBE5BB4}" presName="spacing" presStyleCnt="0"/>
      <dgm:spPr/>
    </dgm:pt>
    <dgm:pt modelId="{FEC90494-8356-A64B-8D33-823BAE71234D}" type="pres">
      <dgm:prSet presAssocID="{906C0E23-036D-B54A-8233-52617E6AE4DE}" presName="composite" presStyleCnt="0"/>
      <dgm:spPr/>
    </dgm:pt>
    <dgm:pt modelId="{B7A66EEC-6255-8840-8A1B-B095729ACBFD}" type="pres">
      <dgm:prSet presAssocID="{906C0E23-036D-B54A-8233-52617E6AE4DE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1291514A-A250-B443-82BF-F3565A4357C6}" type="pres">
      <dgm:prSet presAssocID="{906C0E23-036D-B54A-8233-52617E6AE4DE}" presName="txShp" presStyleLbl="node1" presStyleIdx="3" presStyleCnt="4">
        <dgm:presLayoutVars>
          <dgm:bulletEnabled val="1"/>
        </dgm:presLayoutVars>
      </dgm:prSet>
      <dgm:spPr/>
    </dgm:pt>
  </dgm:ptLst>
  <dgm:cxnLst>
    <dgm:cxn modelId="{282A1B00-2DAB-AA4E-A5CF-2A1A1BF4A44D}" srcId="{89603F60-A70F-AA41-8F4E-91DD0E781422}" destId="{967A69A9-B378-1C44-9096-11EF69966215}" srcOrd="1" destOrd="0" parTransId="{7BAA55EF-A225-1B40-8CA1-721D8A41C3E2}" sibTransId="{9EFFEF19-4669-D440-B9C7-F2BA34200804}"/>
    <dgm:cxn modelId="{76CD0046-67CA-6148-8343-AB176F1E0ACE}" type="presOf" srcId="{9B36BC92-83DB-9149-A702-6AE8078092F9}" destId="{03029C68-9EB8-ED4E-840E-E61CB3361A90}" srcOrd="0" destOrd="0" presId="urn:microsoft.com/office/officeart/2005/8/layout/vList3"/>
    <dgm:cxn modelId="{3AB3915A-7E29-D04D-B247-BB768CC0F18D}" srcId="{89603F60-A70F-AA41-8F4E-91DD0E781422}" destId="{EB490CDF-6C67-3343-9630-64FD513F25CC}" srcOrd="2" destOrd="0" parTransId="{9B07F44C-2DF0-F447-932B-6F92A21B16F2}" sibTransId="{F7B8D2EF-50F5-AE40-8FFE-71ABBBBE5BB4}"/>
    <dgm:cxn modelId="{10D5305E-1302-294E-9C6C-C164E789672C}" srcId="{89603F60-A70F-AA41-8F4E-91DD0E781422}" destId="{906C0E23-036D-B54A-8233-52617E6AE4DE}" srcOrd="3" destOrd="0" parTransId="{4FA66E61-2999-A24D-8FC6-4CFAD64DEB9D}" sibTransId="{F956BD38-0385-E14E-9B28-79F5F3AF0171}"/>
    <dgm:cxn modelId="{34B8E282-1D0E-BE43-B917-77557FAC8299}" type="presOf" srcId="{EB490CDF-6C67-3343-9630-64FD513F25CC}" destId="{DF5F4A16-BF64-1541-B6C6-40EF6F2B42AD}" srcOrd="0" destOrd="0" presId="urn:microsoft.com/office/officeart/2005/8/layout/vList3"/>
    <dgm:cxn modelId="{F4328C85-F6D0-614E-83BA-976F87B1B953}" srcId="{89603F60-A70F-AA41-8F4E-91DD0E781422}" destId="{9B36BC92-83DB-9149-A702-6AE8078092F9}" srcOrd="0" destOrd="0" parTransId="{B4AFBFC7-CDFD-514A-8912-A3126D07A3A9}" sibTransId="{9B804325-763A-124A-8EE1-6187357AFCB3}"/>
    <dgm:cxn modelId="{FB47699B-D572-5A40-B1C6-F915031DDAAE}" type="presOf" srcId="{906C0E23-036D-B54A-8233-52617E6AE4DE}" destId="{1291514A-A250-B443-82BF-F3565A4357C6}" srcOrd="0" destOrd="0" presId="urn:microsoft.com/office/officeart/2005/8/layout/vList3"/>
    <dgm:cxn modelId="{91A3B7DD-ED98-EB47-A9A8-7B13AF4BA15B}" type="presOf" srcId="{967A69A9-B378-1C44-9096-11EF69966215}" destId="{22F57D9C-D365-E845-AF31-0F1A6249E603}" srcOrd="0" destOrd="0" presId="urn:microsoft.com/office/officeart/2005/8/layout/vList3"/>
    <dgm:cxn modelId="{569962E4-8295-FC42-9B3E-5B0C71E2AA64}" type="presOf" srcId="{89603F60-A70F-AA41-8F4E-91DD0E781422}" destId="{4B7B741B-0C2B-A44E-A9DB-D12B06F1D74F}" srcOrd="0" destOrd="0" presId="urn:microsoft.com/office/officeart/2005/8/layout/vList3"/>
    <dgm:cxn modelId="{E84DFE6C-5236-FF41-A0BF-79325C867822}" type="presParOf" srcId="{4B7B741B-0C2B-A44E-A9DB-D12B06F1D74F}" destId="{A4D140BF-8ED6-F742-BB63-D5A7AF296A29}" srcOrd="0" destOrd="0" presId="urn:microsoft.com/office/officeart/2005/8/layout/vList3"/>
    <dgm:cxn modelId="{FF9C8B44-D062-CA47-B1B4-B15D1BB27A8B}" type="presParOf" srcId="{A4D140BF-8ED6-F742-BB63-D5A7AF296A29}" destId="{68A34DAD-568A-1C45-9003-D4469E8B4B4B}" srcOrd="0" destOrd="0" presId="urn:microsoft.com/office/officeart/2005/8/layout/vList3"/>
    <dgm:cxn modelId="{914EA356-0F48-1D45-B985-7242DE92EAEE}" type="presParOf" srcId="{A4D140BF-8ED6-F742-BB63-D5A7AF296A29}" destId="{03029C68-9EB8-ED4E-840E-E61CB3361A90}" srcOrd="1" destOrd="0" presId="urn:microsoft.com/office/officeart/2005/8/layout/vList3"/>
    <dgm:cxn modelId="{7B2AAEC6-3CE5-B84E-8DAA-8235D765FBF0}" type="presParOf" srcId="{4B7B741B-0C2B-A44E-A9DB-D12B06F1D74F}" destId="{B0AC31A6-5FEA-924F-B54E-DDAF22B5E7FF}" srcOrd="1" destOrd="0" presId="urn:microsoft.com/office/officeart/2005/8/layout/vList3"/>
    <dgm:cxn modelId="{712E426E-AC5D-FF40-9C95-A0BF43AFA88A}" type="presParOf" srcId="{4B7B741B-0C2B-A44E-A9DB-D12B06F1D74F}" destId="{A16F7507-4E11-1949-9562-A79911055E9E}" srcOrd="2" destOrd="0" presId="urn:microsoft.com/office/officeart/2005/8/layout/vList3"/>
    <dgm:cxn modelId="{19781056-CECD-7442-AF95-BDE2C6B5148E}" type="presParOf" srcId="{A16F7507-4E11-1949-9562-A79911055E9E}" destId="{6F9564A0-135A-8A40-90EE-82F69AA7164D}" srcOrd="0" destOrd="0" presId="urn:microsoft.com/office/officeart/2005/8/layout/vList3"/>
    <dgm:cxn modelId="{010F103D-EB6A-8142-A7BB-A57665072D45}" type="presParOf" srcId="{A16F7507-4E11-1949-9562-A79911055E9E}" destId="{22F57D9C-D365-E845-AF31-0F1A6249E603}" srcOrd="1" destOrd="0" presId="urn:microsoft.com/office/officeart/2005/8/layout/vList3"/>
    <dgm:cxn modelId="{FA1798BE-8719-5445-B1A6-A4DAB348473E}" type="presParOf" srcId="{4B7B741B-0C2B-A44E-A9DB-D12B06F1D74F}" destId="{B0FB6DE7-7D29-DA46-BF67-1D0427691E28}" srcOrd="3" destOrd="0" presId="urn:microsoft.com/office/officeart/2005/8/layout/vList3"/>
    <dgm:cxn modelId="{2E16449B-6E67-8949-A0F6-BA383EDF83BA}" type="presParOf" srcId="{4B7B741B-0C2B-A44E-A9DB-D12B06F1D74F}" destId="{B8BE64F1-72C2-394D-A295-5560CC169E17}" srcOrd="4" destOrd="0" presId="urn:microsoft.com/office/officeart/2005/8/layout/vList3"/>
    <dgm:cxn modelId="{5F79D200-5B19-D545-8B6C-7E8D7D68CA30}" type="presParOf" srcId="{B8BE64F1-72C2-394D-A295-5560CC169E17}" destId="{5B585E6C-9E7A-B04E-AD76-D91DDCAD7277}" srcOrd="0" destOrd="0" presId="urn:microsoft.com/office/officeart/2005/8/layout/vList3"/>
    <dgm:cxn modelId="{53797593-42C2-A043-84F8-69994BF109BF}" type="presParOf" srcId="{B8BE64F1-72C2-394D-A295-5560CC169E17}" destId="{DF5F4A16-BF64-1541-B6C6-40EF6F2B42AD}" srcOrd="1" destOrd="0" presId="urn:microsoft.com/office/officeart/2005/8/layout/vList3"/>
    <dgm:cxn modelId="{61FE82DE-235C-794D-95EC-205C5F36B791}" type="presParOf" srcId="{4B7B741B-0C2B-A44E-A9DB-D12B06F1D74F}" destId="{2F243900-1414-EE4C-947C-520263C33904}" srcOrd="5" destOrd="0" presId="urn:microsoft.com/office/officeart/2005/8/layout/vList3"/>
    <dgm:cxn modelId="{1E19CBA2-F9A5-4D4C-8057-2A7AD7E66551}" type="presParOf" srcId="{4B7B741B-0C2B-A44E-A9DB-D12B06F1D74F}" destId="{FEC90494-8356-A64B-8D33-823BAE71234D}" srcOrd="6" destOrd="0" presId="urn:microsoft.com/office/officeart/2005/8/layout/vList3"/>
    <dgm:cxn modelId="{71E18CB9-75D2-D648-B404-A3532BC653EE}" type="presParOf" srcId="{FEC90494-8356-A64B-8D33-823BAE71234D}" destId="{B7A66EEC-6255-8840-8A1B-B095729ACBFD}" srcOrd="0" destOrd="0" presId="urn:microsoft.com/office/officeart/2005/8/layout/vList3"/>
    <dgm:cxn modelId="{B7815ECB-9217-364D-BF37-A567DC4A544F}" type="presParOf" srcId="{FEC90494-8356-A64B-8D33-823BAE71234D}" destId="{1291514A-A250-B443-82BF-F3565A4357C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029C68-9EB8-ED4E-840E-E61CB3361A90}">
      <dsp:nvSpPr>
        <dsp:cNvPr id="0" name=""/>
        <dsp:cNvSpPr/>
      </dsp:nvSpPr>
      <dsp:spPr>
        <a:xfrm rot="10800000">
          <a:off x="2622735" y="157"/>
          <a:ext cx="8866990" cy="1557283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6719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chemeClr val="bg1"/>
              </a:solidFill>
            </a:rPr>
            <a:t>Sur le plan moteur </a:t>
          </a:r>
          <a:r>
            <a:rPr lang="fr-FR" sz="2500" kern="1200" dirty="0">
              <a:solidFill>
                <a:schemeClr val="bg1"/>
              </a:solidFill>
            </a:rPr>
            <a:t>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i="1" kern="1200" dirty="0">
              <a:solidFill>
                <a:schemeClr val="bg1"/>
              </a:solidFill>
            </a:rPr>
            <a:t>Enrichir les conduites motrices (courses, gestion du ballon, défense,…)</a:t>
          </a:r>
        </a:p>
      </dsp:txBody>
      <dsp:txXfrm rot="10800000">
        <a:off x="3012056" y="157"/>
        <a:ext cx="8477669" cy="1557283"/>
      </dsp:txXfrm>
    </dsp:sp>
    <dsp:sp modelId="{68A34DAD-568A-1C45-9003-D4469E8B4B4B}">
      <dsp:nvSpPr>
        <dsp:cNvPr id="0" name=""/>
        <dsp:cNvSpPr/>
      </dsp:nvSpPr>
      <dsp:spPr>
        <a:xfrm>
          <a:off x="1827664" y="0"/>
          <a:ext cx="1557283" cy="155728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2F57D9C-D365-E845-AF31-0F1A6249E603}">
      <dsp:nvSpPr>
        <dsp:cNvPr id="0" name=""/>
        <dsp:cNvSpPr/>
      </dsp:nvSpPr>
      <dsp:spPr>
        <a:xfrm rot="10800000">
          <a:off x="2622735" y="2022301"/>
          <a:ext cx="8866990" cy="1557283"/>
        </a:xfrm>
        <a:prstGeom prst="homePlate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6719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chemeClr val="bg1"/>
              </a:solidFill>
            </a:rPr>
            <a:t>Sur le plan social </a:t>
          </a:r>
          <a:r>
            <a:rPr lang="fr-FR" sz="2500" kern="1200" dirty="0">
              <a:solidFill>
                <a:schemeClr val="bg1"/>
              </a:solidFill>
            </a:rPr>
            <a:t>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i="1" kern="1200" dirty="0">
              <a:solidFill>
                <a:schemeClr val="bg1"/>
              </a:solidFill>
            </a:rPr>
            <a:t>Activité où tout le monde trouve sa place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i="1" kern="1200" dirty="0">
              <a:solidFill>
                <a:schemeClr val="bg1"/>
              </a:solidFill>
            </a:rPr>
            <a:t>Apport de valeurs fortes (relationnelles)</a:t>
          </a:r>
        </a:p>
      </dsp:txBody>
      <dsp:txXfrm rot="10800000">
        <a:off x="3012056" y="2022301"/>
        <a:ext cx="8477669" cy="1557283"/>
      </dsp:txXfrm>
    </dsp:sp>
    <dsp:sp modelId="{6F9564A0-135A-8A40-90EE-82F69AA7164D}">
      <dsp:nvSpPr>
        <dsp:cNvPr id="0" name=""/>
        <dsp:cNvSpPr/>
      </dsp:nvSpPr>
      <dsp:spPr>
        <a:xfrm>
          <a:off x="1844093" y="2022301"/>
          <a:ext cx="1557283" cy="1557283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F5F4A16-BF64-1541-B6C6-40EF6F2B42AD}">
      <dsp:nvSpPr>
        <dsp:cNvPr id="0" name=""/>
        <dsp:cNvSpPr/>
      </dsp:nvSpPr>
      <dsp:spPr>
        <a:xfrm rot="10800000">
          <a:off x="2622735" y="4044445"/>
          <a:ext cx="8866990" cy="1557283"/>
        </a:xfrm>
        <a:prstGeom prst="homePlate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6719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chemeClr val="bg1"/>
              </a:solidFill>
            </a:rPr>
            <a:t>Sur le plan affectif </a:t>
          </a:r>
          <a:r>
            <a:rPr lang="fr-FR" sz="2500" kern="1200" dirty="0">
              <a:solidFill>
                <a:schemeClr val="bg1"/>
              </a:solidFill>
            </a:rPr>
            <a:t>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i="1" kern="1200" dirty="0">
              <a:solidFill>
                <a:schemeClr val="bg1"/>
              </a:solidFill>
            </a:rPr>
            <a:t>Gérer ses émotions</a:t>
          </a:r>
        </a:p>
      </dsp:txBody>
      <dsp:txXfrm rot="10800000">
        <a:off x="3012056" y="4044445"/>
        <a:ext cx="8477669" cy="1557283"/>
      </dsp:txXfrm>
    </dsp:sp>
    <dsp:sp modelId="{5B585E6C-9E7A-B04E-AD76-D91DDCAD7277}">
      <dsp:nvSpPr>
        <dsp:cNvPr id="0" name=""/>
        <dsp:cNvSpPr/>
      </dsp:nvSpPr>
      <dsp:spPr>
        <a:xfrm>
          <a:off x="1844093" y="4044445"/>
          <a:ext cx="1557283" cy="155728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291514A-A250-B443-82BF-F3565A4357C6}">
      <dsp:nvSpPr>
        <dsp:cNvPr id="0" name=""/>
        <dsp:cNvSpPr/>
      </dsp:nvSpPr>
      <dsp:spPr>
        <a:xfrm rot="10800000">
          <a:off x="2622735" y="6066589"/>
          <a:ext cx="8866990" cy="1557283"/>
        </a:xfrm>
        <a:prstGeom prst="homePlat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6719" tIns="95250" rIns="17780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>
              <a:solidFill>
                <a:schemeClr val="bg1"/>
              </a:solidFill>
            </a:rPr>
            <a:t>Sur le plan perceptif </a:t>
          </a:r>
          <a:r>
            <a:rPr lang="fr-FR" sz="2500" kern="1200" dirty="0">
              <a:solidFill>
                <a:schemeClr val="bg1"/>
              </a:solidFill>
            </a:rPr>
            <a:t>: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>
              <a:solidFill>
                <a:schemeClr val="bg1"/>
              </a:solidFill>
            </a:rPr>
            <a:t>Diversifier ses prises d’informations (visuelles, tactiles,…)</a:t>
          </a:r>
        </a:p>
      </dsp:txBody>
      <dsp:txXfrm rot="10800000">
        <a:off x="3012056" y="6066589"/>
        <a:ext cx="8477669" cy="1557283"/>
      </dsp:txXfrm>
    </dsp:sp>
    <dsp:sp modelId="{B7A66EEC-6255-8840-8A1B-B095729ACBFD}">
      <dsp:nvSpPr>
        <dsp:cNvPr id="0" name=""/>
        <dsp:cNvSpPr/>
      </dsp:nvSpPr>
      <dsp:spPr>
        <a:xfrm>
          <a:off x="1844093" y="6066589"/>
          <a:ext cx="1557283" cy="155728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3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svg"/><Relationship Id="rId1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22.pn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24.png"/><Relationship Id="rId5" Type="http://schemas.openxmlformats.org/officeDocument/2006/relationships/image" Target="../media/image3.svg"/><Relationship Id="rId10" Type="http://schemas.openxmlformats.org/officeDocument/2006/relationships/image" Target="../media/image23.sv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7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25.svg"/><Relationship Id="rId5" Type="http://schemas.openxmlformats.org/officeDocument/2006/relationships/image" Target="../media/image3.svg"/><Relationship Id="rId10" Type="http://schemas.openxmlformats.org/officeDocument/2006/relationships/image" Target="../media/image23.sv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diagramLayout" Target="../diagrams/layout1.xml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diagramData" Target="../diagrams/data1.xml"/><Relationship Id="rId17" Type="http://schemas.openxmlformats.org/officeDocument/2006/relationships/image" Target="../media/image11.png"/><Relationship Id="rId2" Type="http://schemas.openxmlformats.org/officeDocument/2006/relationships/image" Target="../media/image13.png"/><Relationship Id="rId16" Type="http://schemas.microsoft.com/office/2007/relationships/diagramDrawing" Target="../diagrams/drawing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32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36.svg"/><Relationship Id="rId1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35.png"/><Relationship Id="rId17" Type="http://schemas.openxmlformats.org/officeDocument/2006/relationships/image" Target="../media/image10.png"/><Relationship Id="rId2" Type="http://schemas.openxmlformats.org/officeDocument/2006/relationships/image" Target="../media/image13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34.png"/><Relationship Id="rId5" Type="http://schemas.openxmlformats.org/officeDocument/2006/relationships/image" Target="../media/image3.svg"/><Relationship Id="rId15" Type="http://schemas.openxmlformats.org/officeDocument/2006/relationships/image" Target="../media/image38.svg"/><Relationship Id="rId10" Type="http://schemas.openxmlformats.org/officeDocument/2006/relationships/image" Target="../media/image33.pn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39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41.jpeg"/><Relationship Id="rId5" Type="http://schemas.openxmlformats.org/officeDocument/2006/relationships/image" Target="../media/image4.svg"/><Relationship Id="rId10" Type="http://schemas.openxmlformats.org/officeDocument/2006/relationships/image" Target="../media/image40.jpe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4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42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sv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4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44.jpe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.sv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4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46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.sv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4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46.jpe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.sv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48.jpe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2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0.png"/><Relationship Id="rId5" Type="http://schemas.openxmlformats.org/officeDocument/2006/relationships/image" Target="../media/image3.svg"/><Relationship Id="rId15" Type="http://schemas.openxmlformats.org/officeDocument/2006/relationships/image" Target="../media/image11.png"/><Relationship Id="rId10" Type="http://schemas.openxmlformats.org/officeDocument/2006/relationships/image" Target="../media/image4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4.png"/><Relationship Id="rId5" Type="http://schemas.openxmlformats.org/officeDocument/2006/relationships/image" Target="../media/image3.svg"/><Relationship Id="rId10" Type="http://schemas.openxmlformats.org/officeDocument/2006/relationships/hyperlink" Target="https://www.mentimeter.com/app/presentation/albk9p7hmfjxb8o8dizjeccmpahc9m1h/present?question=2dbce8phmu6i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hyperlink" Target="http://carolarcenciel.blogueuse.fr/rugby-preparer-la-coupe-du-monde-en-classe" TargetMode="External"/><Relationship Id="rId18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hyperlink" Target="http://webetab.ac-bordeaux.fr/primaire" TargetMode="External"/><Relationship Id="rId17" Type="http://schemas.openxmlformats.org/officeDocument/2006/relationships/hyperlink" Target="https://usep94.fr/ressources/telechargements/?dir=/RUGBY" TargetMode="External"/><Relationship Id="rId2" Type="http://schemas.openxmlformats.org/officeDocument/2006/relationships/image" Target="../media/image13.png"/><Relationship Id="rId16" Type="http://schemas.openxmlformats.org/officeDocument/2006/relationships/hyperlink" Target="https://www.lumni.fr/jeu/connais-tu-les-mots-du-rugby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5" Type="http://schemas.openxmlformats.org/officeDocument/2006/relationships/hyperlink" Target="https://rugby-box.com/documents/RUGBY_Document_complet-2.pdf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Relationship Id="rId14" Type="http://schemas.openxmlformats.org/officeDocument/2006/relationships/hyperlink" Target="http://e-cours-arts-plastiques.com/travail-interdisciplinaire-rugby-world-cup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s://ligueidf.ffr.fr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12" Type="http://schemas.openxmlformats.org/officeDocument/2006/relationships/hyperlink" Target="mailto:jm.oulouma@idfrugby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55.png"/><Relationship Id="rId5" Type="http://schemas.openxmlformats.org/officeDocument/2006/relationships/image" Target="../media/image4.svg"/><Relationship Id="rId1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12" Type="http://schemas.openxmlformats.org/officeDocument/2006/relationships/image" Target="../media/image9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.svg"/><Relationship Id="rId11" Type="http://schemas.openxmlformats.org/officeDocument/2006/relationships/image" Target="../media/image17.sv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3.png"/><Relationship Id="rId9" Type="http://schemas.openxmlformats.org/officeDocument/2006/relationships/image" Target="../media/image15.svg"/><Relationship Id="rId1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62.sv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62.sv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4.png"/><Relationship Id="rId7" Type="http://schemas.openxmlformats.org/officeDocument/2006/relationships/image" Target="../media/image15.svg"/><Relationship Id="rId12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1" name="Group 11"/>
          <p:cNvGrpSpPr/>
          <p:nvPr/>
        </p:nvGrpSpPr>
        <p:grpSpPr>
          <a:xfrm>
            <a:off x="3177004" y="9525"/>
            <a:ext cx="5191958" cy="10277475"/>
            <a:chOff x="0" y="0"/>
            <a:chExt cx="6922611" cy="13703300"/>
          </a:xfrm>
        </p:grpSpPr>
        <p:sp>
          <p:nvSpPr>
            <p:cNvPr id="12" name="Freeform 12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8125" y="9525"/>
            <a:ext cx="5191958" cy="10277475"/>
            <a:chOff x="0" y="0"/>
            <a:chExt cx="6922611" cy="13703300"/>
          </a:xfrm>
        </p:grpSpPr>
        <p:sp>
          <p:nvSpPr>
            <p:cNvPr id="19" name="Freeform 19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028700" y="2094018"/>
            <a:ext cx="14897100" cy="421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FORMATION PROFESSEURS DES ÉCOLES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03684" y="6286380"/>
            <a:ext cx="5722116" cy="533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14/10/2026</a:t>
            </a:r>
          </a:p>
        </p:txBody>
      </p:sp>
      <p:sp>
        <p:nvSpPr>
          <p:cNvPr id="28" name="Freeform 28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D9960F0-FD36-0B2B-13FB-099D880C8ADE}"/>
              </a:ext>
            </a:extLst>
          </p:cNvPr>
          <p:cNvGrpSpPr/>
          <p:nvPr/>
        </p:nvGrpSpPr>
        <p:grpSpPr>
          <a:xfrm>
            <a:off x="3733800" y="8663015"/>
            <a:ext cx="2198007" cy="1590776"/>
            <a:chOff x="3733800" y="8663015"/>
            <a:chExt cx="2198007" cy="159077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0AEDCA5-25CF-5377-C960-490410A6E4C9}"/>
                </a:ext>
              </a:extLst>
            </p:cNvPr>
            <p:cNvSpPr/>
            <p:nvPr/>
          </p:nvSpPr>
          <p:spPr>
            <a:xfrm>
              <a:off x="3733800" y="8663015"/>
              <a:ext cx="2198007" cy="15907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3749030" y="8724900"/>
              <a:ext cx="2182777" cy="1452539"/>
            </a:xfrm>
            <a:custGeom>
              <a:avLst/>
              <a:gdLst/>
              <a:ahLst/>
              <a:cxnLst/>
              <a:rect l="l" t="t" r="r" b="b"/>
              <a:pathLst>
                <a:path w="2182777" h="1452539">
                  <a:moveTo>
                    <a:pt x="0" y="0"/>
                  </a:moveTo>
                  <a:lnTo>
                    <a:pt x="2182777" y="0"/>
                  </a:lnTo>
                  <a:lnTo>
                    <a:pt x="2182777" y="1452539"/>
                  </a:lnTo>
                  <a:lnTo>
                    <a:pt x="0" y="1452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1" name="Image 30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A24D3850-4560-BFED-065E-3270299BEFA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2929" y="1494747"/>
            <a:ext cx="3691354" cy="7307031"/>
            <a:chOff x="0" y="0"/>
            <a:chExt cx="4921806" cy="9742708"/>
          </a:xfrm>
        </p:grpSpPr>
        <p:sp>
          <p:nvSpPr>
            <p:cNvPr id="11" name="Freeform 11"/>
            <p:cNvSpPr/>
            <p:nvPr/>
          </p:nvSpPr>
          <p:spPr>
            <a:xfrm>
              <a:off x="978447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978447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92214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8" y="0"/>
                  </a:lnTo>
                  <a:lnTo>
                    <a:pt x="3943358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292214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8" y="4875869"/>
                  </a:lnTo>
                  <a:lnTo>
                    <a:pt x="3943358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110860" y="2938762"/>
            <a:ext cx="2232384" cy="4419002"/>
            <a:chOff x="0" y="0"/>
            <a:chExt cx="2976512" cy="5892003"/>
          </a:xfrm>
        </p:grpSpPr>
        <p:sp>
          <p:nvSpPr>
            <p:cNvPr id="18" name="Freeform 18"/>
            <p:cNvSpPr/>
            <p:nvPr/>
          </p:nvSpPr>
          <p:spPr>
            <a:xfrm>
              <a:off x="591726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6" y="0"/>
                  </a:lnTo>
                  <a:lnTo>
                    <a:pt x="2384786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591726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6" y="2948732"/>
                  </a:lnTo>
                  <a:lnTo>
                    <a:pt x="2384786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76719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76719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6343244" y="2454276"/>
            <a:ext cx="6258584" cy="5874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3200" b="1" spc="-64" dirty="0" err="1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Accueil</a:t>
            </a: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 &amp; </a:t>
            </a:r>
            <a:r>
              <a:rPr lang="en-US" sz="3200" b="1" spc="-64" dirty="0" err="1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présentation</a:t>
            </a:r>
            <a:endParaRPr lang="en-US" sz="3200" b="1" spc="-64" dirty="0">
              <a:solidFill>
                <a:srgbClr val="FFFFFF"/>
              </a:solidFill>
              <a:latin typeface="Agrandir Narrow Bold"/>
              <a:ea typeface="Agrandir Narrow Bold"/>
              <a:cs typeface="Agrandir Narrow Bold"/>
              <a:sym typeface="Agrandir Narrow Bold"/>
            </a:endParaRPr>
          </a:p>
          <a:p>
            <a:pPr algn="l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Les </a:t>
            </a:r>
            <a:r>
              <a:rPr lang="en-US" sz="3200" b="1" spc="-64" dirty="0" err="1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règles</a:t>
            </a: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du rugby </a:t>
            </a:r>
          </a:p>
          <a:p>
            <a:pPr algn="l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A savoir </a:t>
            </a:r>
          </a:p>
          <a:p>
            <a:pPr algn="l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Terrain : Vivre </a:t>
            </a:r>
            <a:r>
              <a:rPr lang="en-US" sz="3200" b="1" spc="-64" dirty="0" err="1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l’activité</a:t>
            </a: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rugby </a:t>
            </a:r>
          </a:p>
          <a:p>
            <a:pPr algn="l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Bilan  </a:t>
            </a:r>
          </a:p>
          <a:p>
            <a:pPr algn="l">
              <a:lnSpc>
                <a:spcPts val="7840"/>
              </a:lnSpc>
            </a:pPr>
            <a:r>
              <a:rPr lang="en-US" sz="3200" b="1" spc="-64" dirty="0" err="1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Convivialité</a:t>
            </a: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 : 3e mi-temps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085721" y="2454276"/>
            <a:ext cx="776617" cy="59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1</a:t>
            </a:r>
          </a:p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2</a:t>
            </a:r>
          </a:p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3</a:t>
            </a:r>
          </a:p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4</a:t>
            </a:r>
          </a:p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5</a:t>
            </a:r>
          </a:p>
          <a:p>
            <a:pPr algn="r">
              <a:lnSpc>
                <a:spcPts val="7840"/>
              </a:lnSpc>
            </a:pPr>
            <a:r>
              <a:rPr lang="en-US" sz="3200" b="1" spc="-64" dirty="0">
                <a:solidFill>
                  <a:srgbClr val="FFFFFF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6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343244" y="2871012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8" name="AutoShape 28"/>
          <p:cNvSpPr/>
          <p:nvPr/>
        </p:nvSpPr>
        <p:spPr>
          <a:xfrm>
            <a:off x="6343244" y="3892190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9" name="AutoShape 29"/>
          <p:cNvSpPr/>
          <p:nvPr/>
        </p:nvSpPr>
        <p:spPr>
          <a:xfrm>
            <a:off x="6343244" y="4596928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0" name="AutoShape 30"/>
          <p:cNvSpPr/>
          <p:nvPr/>
        </p:nvSpPr>
        <p:spPr>
          <a:xfrm>
            <a:off x="6343244" y="5459887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1" name="AutoShape 31"/>
          <p:cNvSpPr/>
          <p:nvPr/>
        </p:nvSpPr>
        <p:spPr>
          <a:xfrm>
            <a:off x="6343244" y="6322845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2" name="AutoShape 32"/>
          <p:cNvSpPr/>
          <p:nvPr/>
        </p:nvSpPr>
        <p:spPr>
          <a:xfrm>
            <a:off x="6343244" y="7372051"/>
            <a:ext cx="8519093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3" name="Freeform 33"/>
          <p:cNvSpPr/>
          <p:nvPr/>
        </p:nvSpPr>
        <p:spPr>
          <a:xfrm>
            <a:off x="15453738" y="7915748"/>
            <a:ext cx="493306" cy="557408"/>
          </a:xfrm>
          <a:custGeom>
            <a:avLst/>
            <a:gdLst/>
            <a:ahLst/>
            <a:cxnLst/>
            <a:rect l="l" t="t" r="r" b="b"/>
            <a:pathLst>
              <a:path w="493306" h="557408">
                <a:moveTo>
                  <a:pt x="0" y="0"/>
                </a:moveTo>
                <a:lnTo>
                  <a:pt x="493306" y="0"/>
                </a:lnTo>
                <a:lnTo>
                  <a:pt x="493306" y="557408"/>
                </a:lnTo>
                <a:lnTo>
                  <a:pt x="0" y="557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4" name="TextBox 34"/>
          <p:cNvSpPr txBox="1"/>
          <p:nvPr/>
        </p:nvSpPr>
        <p:spPr>
          <a:xfrm>
            <a:off x="2017635" y="4664242"/>
            <a:ext cx="3914172" cy="93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16"/>
              </a:lnSpc>
              <a:spcBef>
                <a:spcPct val="0"/>
              </a:spcBef>
            </a:pPr>
            <a:r>
              <a:rPr lang="en-US" sz="6017" b="1" u="none" strike="noStrike" spc="-30">
                <a:solidFill>
                  <a:srgbClr val="F8F9F9"/>
                </a:solidFill>
                <a:latin typeface="Agrandir Narrow Bold"/>
                <a:ea typeface="Agrandir Narrow Bold"/>
                <a:cs typeface="Agrandir Narrow Bold"/>
                <a:sym typeface="Agrandir Narrow Bold"/>
              </a:rPr>
              <a:t>Sommaire</a:t>
            </a:r>
          </a:p>
        </p:txBody>
      </p:sp>
      <p:sp>
        <p:nvSpPr>
          <p:cNvPr id="36" name="Freeform 36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9" name="Image 38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CFF4A51C-F788-3659-E18D-CF82A3D7A8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2AAE4533-54AD-F35F-0B30-7EED33DBE722}"/>
              </a:ext>
            </a:extLst>
          </p:cNvPr>
          <p:cNvGrpSpPr/>
          <p:nvPr/>
        </p:nvGrpSpPr>
        <p:grpSpPr>
          <a:xfrm>
            <a:off x="3733800" y="8663015"/>
            <a:ext cx="2198007" cy="1590776"/>
            <a:chOff x="3733800" y="8663015"/>
            <a:chExt cx="2198007" cy="159077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EECAB00-4B99-87AA-6E79-A21A14AFF82A}"/>
                </a:ext>
              </a:extLst>
            </p:cNvPr>
            <p:cNvSpPr/>
            <p:nvPr/>
          </p:nvSpPr>
          <p:spPr>
            <a:xfrm>
              <a:off x="3733800" y="8663015"/>
              <a:ext cx="2198007" cy="15907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4B575D8F-56FC-968E-0657-B7BF7E6418B9}"/>
                </a:ext>
              </a:extLst>
            </p:cNvPr>
            <p:cNvSpPr/>
            <p:nvPr/>
          </p:nvSpPr>
          <p:spPr>
            <a:xfrm>
              <a:off x="3749030" y="8724900"/>
              <a:ext cx="2182777" cy="1452539"/>
            </a:xfrm>
            <a:custGeom>
              <a:avLst/>
              <a:gdLst/>
              <a:ahLst/>
              <a:cxnLst/>
              <a:rect l="l" t="t" r="r" b="b"/>
              <a:pathLst>
                <a:path w="2182777" h="1452539">
                  <a:moveTo>
                    <a:pt x="0" y="0"/>
                  </a:moveTo>
                  <a:lnTo>
                    <a:pt x="2182777" y="0"/>
                  </a:lnTo>
                  <a:lnTo>
                    <a:pt x="2182777" y="1452539"/>
                  </a:lnTo>
                  <a:lnTo>
                    <a:pt x="0" y="1452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36942" y="428395"/>
            <a:ext cx="12466158" cy="204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ÉCOL’OVALE : LE RUGBY À L’ÉCOLE</a:t>
            </a:r>
          </a:p>
        </p:txBody>
      </p:sp>
      <p:grpSp>
        <p:nvGrpSpPr>
          <p:cNvPr id="37" name="Group 5">
            <a:extLst>
              <a:ext uri="{FF2B5EF4-FFF2-40B4-BE49-F238E27FC236}">
                <a16:creationId xmlns:a16="http://schemas.microsoft.com/office/drawing/2014/main" id="{C4E96C53-FA9C-3C22-FA3F-C5BAB565FC44}"/>
              </a:ext>
            </a:extLst>
          </p:cNvPr>
          <p:cNvGrpSpPr/>
          <p:nvPr/>
        </p:nvGrpSpPr>
        <p:grpSpPr>
          <a:xfrm>
            <a:off x="3047559" y="3708994"/>
            <a:ext cx="9597053" cy="1452539"/>
            <a:chOff x="0" y="0"/>
            <a:chExt cx="17994589" cy="5595418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3A0322B1-3257-B0D9-C15B-05B8D56AA26D}"/>
                </a:ext>
              </a:extLst>
            </p:cNvPr>
            <p:cNvSpPr/>
            <p:nvPr/>
          </p:nvSpPr>
          <p:spPr>
            <a:xfrm>
              <a:off x="0" y="0"/>
              <a:ext cx="16733520" cy="5595418"/>
            </a:xfrm>
            <a:custGeom>
              <a:avLst/>
              <a:gdLst/>
              <a:ahLst/>
              <a:cxnLst/>
              <a:rect l="l" t="t" r="r" b="b"/>
              <a:pathLst>
                <a:path w="16733520" h="5595418">
                  <a:moveTo>
                    <a:pt x="0" y="0"/>
                  </a:moveTo>
                  <a:lnTo>
                    <a:pt x="16733520" y="0"/>
                  </a:lnTo>
                  <a:lnTo>
                    <a:pt x="16733520" y="5595418"/>
                  </a:lnTo>
                  <a:lnTo>
                    <a:pt x="0" y="55954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F7B7DF17-FAF0-D4E8-7512-003A7B6B060E}"/>
                </a:ext>
              </a:extLst>
            </p:cNvPr>
            <p:cNvSpPr txBox="1"/>
            <p:nvPr/>
          </p:nvSpPr>
          <p:spPr>
            <a:xfrm>
              <a:off x="0" y="38102"/>
              <a:ext cx="17994589" cy="183500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60095" lvl="1" indent="-380048" algn="l">
                <a:lnSpc>
                  <a:spcPts val="4536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Déclinaison</a:t>
              </a:r>
              <a:r>
                <a:rPr lang="en-US" sz="420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420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d’une</a:t>
              </a:r>
              <a:r>
                <a:rPr lang="en-US" sz="420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convention locale</a:t>
              </a:r>
            </a:p>
            <a:p>
              <a:pPr marL="760095" lvl="1" indent="-380048" algn="l">
                <a:lnSpc>
                  <a:spcPts val="4536"/>
                </a:lnSpc>
              </a:pPr>
              <a:r>
                <a:rPr lang="en-US" sz="420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(CDR94 / DSDEN94 / USEP94) </a:t>
              </a:r>
              <a:r>
                <a:rPr lang="en-US" sz="420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en</a:t>
              </a:r>
              <a:r>
                <a:rPr lang="en-US" sz="420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2026</a:t>
              </a:r>
            </a:p>
            <a:p>
              <a:pPr marL="760095" lvl="1" indent="-380048" algn="l">
                <a:lnSpc>
                  <a:spcPts val="4536"/>
                </a:lnSpc>
              </a:pPr>
              <a:endParaRPr lang="en-US" sz="420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760095" lvl="1" indent="-380048" algn="l">
                <a:lnSpc>
                  <a:spcPts val="4536"/>
                </a:lnSpc>
              </a:pPr>
              <a:endParaRPr lang="en-US" sz="420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760095" lvl="1" indent="-380048" algn="l">
                <a:lnSpc>
                  <a:spcPts val="4536"/>
                </a:lnSpc>
              </a:pPr>
              <a:endParaRPr lang="en-US" sz="420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0" name="Freeform 8">
            <a:extLst>
              <a:ext uri="{FF2B5EF4-FFF2-40B4-BE49-F238E27FC236}">
                <a16:creationId xmlns:a16="http://schemas.microsoft.com/office/drawing/2014/main" id="{5D468F1C-E27F-A290-472C-FCF3B4B480C8}"/>
              </a:ext>
            </a:extLst>
          </p:cNvPr>
          <p:cNvSpPr/>
          <p:nvPr/>
        </p:nvSpPr>
        <p:spPr>
          <a:xfrm>
            <a:off x="13228911" y="2647264"/>
            <a:ext cx="4474790" cy="6443311"/>
          </a:xfrm>
          <a:custGeom>
            <a:avLst/>
            <a:gdLst/>
            <a:ahLst/>
            <a:cxnLst/>
            <a:rect l="l" t="t" r="r" b="b"/>
            <a:pathLst>
              <a:path w="4474790" h="6443311">
                <a:moveTo>
                  <a:pt x="0" y="0"/>
                </a:moveTo>
                <a:lnTo>
                  <a:pt x="4474789" y="0"/>
                </a:lnTo>
                <a:lnTo>
                  <a:pt x="4474789" y="6443311"/>
                </a:lnTo>
                <a:lnTo>
                  <a:pt x="0" y="64433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9B05F221-7F33-1D71-94E7-B128F16E021A}"/>
              </a:ext>
            </a:extLst>
          </p:cNvPr>
          <p:cNvSpPr/>
          <p:nvPr/>
        </p:nvSpPr>
        <p:spPr>
          <a:xfrm>
            <a:off x="6764010" y="6291054"/>
            <a:ext cx="5768859" cy="2799520"/>
          </a:xfrm>
          <a:custGeom>
            <a:avLst/>
            <a:gdLst/>
            <a:ahLst/>
            <a:cxnLst/>
            <a:rect l="l" t="t" r="r" b="b"/>
            <a:pathLst>
              <a:path w="5768859" h="2799520">
                <a:moveTo>
                  <a:pt x="0" y="0"/>
                </a:moveTo>
                <a:lnTo>
                  <a:pt x="5768859" y="0"/>
                </a:lnTo>
                <a:lnTo>
                  <a:pt x="5768859" y="2799521"/>
                </a:lnTo>
                <a:lnTo>
                  <a:pt x="0" y="279952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0B0B83C-6699-82F4-9731-700B7D2159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305" y="2297316"/>
            <a:ext cx="10408434" cy="1265891"/>
          </a:xfrm>
          <a:prstGeom prst="rect">
            <a:avLst/>
          </a:prstGeom>
        </p:spPr>
      </p:pic>
      <p:pic>
        <p:nvPicPr>
          <p:cNvPr id="46" name="Image 45" descr="Une image contenant texte, carte de visite, oiseau, poulet&#10;&#10;Le contenu généré par l’IA peut être incorrect.">
            <a:extLst>
              <a:ext uri="{FF2B5EF4-FFF2-40B4-BE49-F238E27FC236}">
                <a16:creationId xmlns:a16="http://schemas.microsoft.com/office/drawing/2014/main" id="{F5CDC8E2-1E55-6196-0029-9C0A6AE1FE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/>
          <a:stretch/>
        </p:blipFill>
        <p:spPr>
          <a:xfrm>
            <a:off x="1681836" y="4914355"/>
            <a:ext cx="4868630" cy="4146848"/>
          </a:xfrm>
          <a:prstGeom prst="rect">
            <a:avLst/>
          </a:prstGeom>
        </p:spPr>
      </p:pic>
      <p:sp>
        <p:nvSpPr>
          <p:cNvPr id="35" name="Freeform 35"/>
          <p:cNvSpPr/>
          <p:nvPr/>
        </p:nvSpPr>
        <p:spPr>
          <a:xfrm>
            <a:off x="912273" y="8465287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6" name="Freeform 36"/>
          <p:cNvSpPr/>
          <p:nvPr/>
        </p:nvSpPr>
        <p:spPr>
          <a:xfrm>
            <a:off x="4233212" y="8838671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6" name="Image 25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612FF5BB-3FD7-BED5-CE19-E8BE31F2470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2610689" y="9030379"/>
            <a:ext cx="1180740" cy="116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99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Freeform 25"/>
          <p:cNvSpPr/>
          <p:nvPr/>
        </p:nvSpPr>
        <p:spPr>
          <a:xfrm>
            <a:off x="3841064" y="4876865"/>
            <a:ext cx="11124193" cy="3706171"/>
          </a:xfrm>
          <a:custGeom>
            <a:avLst/>
            <a:gdLst/>
            <a:ahLst/>
            <a:cxnLst/>
            <a:rect l="l" t="t" r="r" b="b"/>
            <a:pathLst>
              <a:path w="11124193" h="3706171">
                <a:moveTo>
                  <a:pt x="0" y="0"/>
                </a:moveTo>
                <a:lnTo>
                  <a:pt x="11124193" y="0"/>
                </a:lnTo>
                <a:lnTo>
                  <a:pt x="11124193" y="3706171"/>
                </a:lnTo>
                <a:lnTo>
                  <a:pt x="0" y="37061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860" r="-1286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1653004" y="428395"/>
            <a:ext cx="11150096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L’ACTIVITÉ RUGBY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529304" y="2619238"/>
            <a:ext cx="14729996" cy="2758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0"/>
              </a:lnSpc>
            </a:pP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rugby est un sport de </a:t>
            </a:r>
            <a:r>
              <a:rPr lang="en-US" sz="3914" b="1">
                <a:solidFill>
                  <a:srgbClr val="E21F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combat collectif</a:t>
            </a: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avec des règles favorisant le </a:t>
            </a:r>
            <a:r>
              <a:rPr lang="en-US" sz="3914" b="1">
                <a:solidFill>
                  <a:srgbClr val="E21F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jeu d’évitement</a:t>
            </a: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et de </a:t>
            </a:r>
            <a:r>
              <a:rPr lang="en-US" sz="3914" b="1">
                <a:solidFill>
                  <a:srgbClr val="E21F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</a:t>
            </a: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avec un </a:t>
            </a:r>
            <a:r>
              <a:rPr lang="en-US" sz="3914" b="1">
                <a:solidFill>
                  <a:srgbClr val="E21F1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ballon ovale</a:t>
            </a: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pour marquer.</a:t>
            </a:r>
          </a:p>
          <a:p>
            <a:pPr algn="ctr">
              <a:lnSpc>
                <a:spcPts val="5480"/>
              </a:lnSpc>
            </a:pPr>
            <a:endParaRPr lang="en-US" sz="3914" b="1">
              <a:solidFill>
                <a:srgbClr val="00265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8926606" y="2695438"/>
            <a:ext cx="4229100" cy="621816"/>
            <a:chOff x="0" y="0"/>
            <a:chExt cx="1113837" cy="16377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13837" cy="163771"/>
            </a:xfrm>
            <a:custGeom>
              <a:avLst/>
              <a:gdLst/>
              <a:ahLst/>
              <a:cxnLst/>
              <a:rect l="l" t="t" r="r" b="b"/>
              <a:pathLst>
                <a:path w="1113837" h="163771">
                  <a:moveTo>
                    <a:pt x="0" y="0"/>
                  </a:moveTo>
                  <a:lnTo>
                    <a:pt x="1113837" y="0"/>
                  </a:lnTo>
                  <a:lnTo>
                    <a:pt x="1113837" y="163771"/>
                  </a:lnTo>
                  <a:lnTo>
                    <a:pt x="0" y="1637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28575"/>
              <a:ext cx="1113837" cy="1351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931807" y="3414552"/>
            <a:ext cx="3962495" cy="603076"/>
            <a:chOff x="0" y="0"/>
            <a:chExt cx="1043620" cy="15883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43620" cy="158835"/>
            </a:xfrm>
            <a:custGeom>
              <a:avLst/>
              <a:gdLst/>
              <a:ahLst/>
              <a:cxnLst/>
              <a:rect l="l" t="t" r="r" b="b"/>
              <a:pathLst>
                <a:path w="1043620" h="158835">
                  <a:moveTo>
                    <a:pt x="0" y="0"/>
                  </a:moveTo>
                  <a:lnTo>
                    <a:pt x="1043620" y="0"/>
                  </a:lnTo>
                  <a:lnTo>
                    <a:pt x="1043620" y="158835"/>
                  </a:lnTo>
                  <a:lnTo>
                    <a:pt x="0" y="158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28575"/>
              <a:ext cx="1043620" cy="13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395122" y="3433292"/>
            <a:ext cx="1976481" cy="603076"/>
            <a:chOff x="0" y="0"/>
            <a:chExt cx="520555" cy="15883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20555" cy="158835"/>
            </a:xfrm>
            <a:custGeom>
              <a:avLst/>
              <a:gdLst/>
              <a:ahLst/>
              <a:cxnLst/>
              <a:rect l="l" t="t" r="r" b="b"/>
              <a:pathLst>
                <a:path w="520555" h="158835">
                  <a:moveTo>
                    <a:pt x="0" y="0"/>
                  </a:moveTo>
                  <a:lnTo>
                    <a:pt x="520555" y="0"/>
                  </a:lnTo>
                  <a:lnTo>
                    <a:pt x="520555" y="158835"/>
                  </a:lnTo>
                  <a:lnTo>
                    <a:pt x="0" y="158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28575"/>
              <a:ext cx="520555" cy="13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430292" y="3433292"/>
            <a:ext cx="1976481" cy="603076"/>
            <a:chOff x="0" y="0"/>
            <a:chExt cx="520555" cy="15883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20555" cy="158835"/>
            </a:xfrm>
            <a:custGeom>
              <a:avLst/>
              <a:gdLst/>
              <a:ahLst/>
              <a:cxnLst/>
              <a:rect l="l" t="t" r="r" b="b"/>
              <a:pathLst>
                <a:path w="520555" h="158835">
                  <a:moveTo>
                    <a:pt x="0" y="0"/>
                  </a:moveTo>
                  <a:lnTo>
                    <a:pt x="520555" y="0"/>
                  </a:lnTo>
                  <a:lnTo>
                    <a:pt x="520555" y="158835"/>
                  </a:lnTo>
                  <a:lnTo>
                    <a:pt x="0" y="158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28575"/>
              <a:ext cx="520555" cy="13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768358" y="4145708"/>
            <a:ext cx="1976481" cy="603076"/>
            <a:chOff x="0" y="0"/>
            <a:chExt cx="520555" cy="15883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20555" cy="158835"/>
            </a:xfrm>
            <a:custGeom>
              <a:avLst/>
              <a:gdLst/>
              <a:ahLst/>
              <a:cxnLst/>
              <a:rect l="l" t="t" r="r" b="b"/>
              <a:pathLst>
                <a:path w="520555" h="158835">
                  <a:moveTo>
                    <a:pt x="0" y="0"/>
                  </a:moveTo>
                  <a:lnTo>
                    <a:pt x="520555" y="0"/>
                  </a:lnTo>
                  <a:lnTo>
                    <a:pt x="520555" y="158835"/>
                  </a:lnTo>
                  <a:lnTo>
                    <a:pt x="0" y="1588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28575"/>
              <a:ext cx="520555" cy="130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pic>
        <p:nvPicPr>
          <p:cNvPr id="46" name="Image 45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0EF74E48-29A9-D2A6-FB15-E27CED60A9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Freeform 25"/>
          <p:cNvSpPr/>
          <p:nvPr/>
        </p:nvSpPr>
        <p:spPr>
          <a:xfrm>
            <a:off x="8020485" y="7949285"/>
            <a:ext cx="552515" cy="552515"/>
          </a:xfrm>
          <a:custGeom>
            <a:avLst/>
            <a:gdLst/>
            <a:ahLst/>
            <a:cxnLst/>
            <a:rect l="l" t="t" r="r" b="b"/>
            <a:pathLst>
              <a:path w="552515" h="552515">
                <a:moveTo>
                  <a:pt x="0" y="0"/>
                </a:moveTo>
                <a:lnTo>
                  <a:pt x="552514" y="0"/>
                </a:lnTo>
                <a:lnTo>
                  <a:pt x="552514" y="552515"/>
                </a:lnTo>
                <a:lnTo>
                  <a:pt x="0" y="552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9009959" y="2711686"/>
            <a:ext cx="3305197" cy="943465"/>
            <a:chOff x="0" y="0"/>
            <a:chExt cx="4406930" cy="1257954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406930" cy="1257954"/>
              <a:chOff x="0" y="0"/>
              <a:chExt cx="702420" cy="2005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702420" cy="200505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00505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171476"/>
                    </a:lnTo>
                    <a:cubicBezTo>
                      <a:pt x="702420" y="187509"/>
                      <a:pt x="689423" y="200505"/>
                      <a:pt x="673391" y="200505"/>
                    </a:cubicBezTo>
                    <a:lnTo>
                      <a:pt x="29029" y="200505"/>
                    </a:lnTo>
                    <a:cubicBezTo>
                      <a:pt x="12997" y="200505"/>
                      <a:pt x="0" y="187509"/>
                      <a:pt x="0" y="171476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28575"/>
                <a:ext cx="702420" cy="1719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15156" y="199021"/>
              <a:ext cx="3976617" cy="8884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7"/>
                </a:lnSpc>
              </a:pPr>
              <a:r>
                <a:rPr lang="en-US" sz="2478" b="1">
                  <a:solidFill>
                    <a:srgbClr val="021E4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MARQUER</a:t>
              </a:r>
            </a:p>
            <a:p>
              <a:pPr algn="ctr">
                <a:lnSpc>
                  <a:spcPts val="2577"/>
                </a:lnSpc>
              </a:pPr>
              <a:endParaRPr lang="en-US" sz="2478" b="1">
                <a:solidFill>
                  <a:srgbClr val="021E47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77731" y="8786567"/>
            <a:ext cx="3305197" cy="943465"/>
            <a:chOff x="0" y="0"/>
            <a:chExt cx="4406930" cy="1257954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4406930" cy="1257954"/>
              <a:chOff x="0" y="0"/>
              <a:chExt cx="702420" cy="20050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702420" cy="200505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00505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171476"/>
                    </a:lnTo>
                    <a:cubicBezTo>
                      <a:pt x="702420" y="187509"/>
                      <a:pt x="689423" y="200505"/>
                      <a:pt x="673391" y="200505"/>
                    </a:cubicBezTo>
                    <a:lnTo>
                      <a:pt x="29029" y="200505"/>
                    </a:lnTo>
                    <a:cubicBezTo>
                      <a:pt x="12997" y="200505"/>
                      <a:pt x="0" y="187509"/>
                      <a:pt x="0" y="171476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28575"/>
                <a:ext cx="702420" cy="1719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215156" y="199021"/>
              <a:ext cx="3976617" cy="8884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7"/>
                </a:lnSpc>
              </a:pPr>
              <a:r>
                <a:rPr lang="en-US" sz="2478" b="1">
                  <a:solidFill>
                    <a:srgbClr val="021E47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RÉCUPERER &amp; MARQUER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680189" y="5871453"/>
            <a:ext cx="3305197" cy="629885"/>
            <a:chOff x="0" y="0"/>
            <a:chExt cx="4406930" cy="839846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4406930" cy="839846"/>
              <a:chOff x="0" y="0"/>
              <a:chExt cx="702420" cy="133863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702420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133863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104834"/>
                    </a:lnTo>
                    <a:cubicBezTo>
                      <a:pt x="702420" y="120866"/>
                      <a:pt x="689423" y="133863"/>
                      <a:pt x="673391" y="133863"/>
                    </a:cubicBezTo>
                    <a:lnTo>
                      <a:pt x="29029" y="133863"/>
                    </a:lnTo>
                    <a:cubicBezTo>
                      <a:pt x="12997" y="133863"/>
                      <a:pt x="0" y="120866"/>
                      <a:pt x="0" y="104834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0A3D82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28575"/>
                <a:ext cx="702420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215156" y="199021"/>
              <a:ext cx="3976617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ATTAQUER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472543" y="5871453"/>
            <a:ext cx="3305197" cy="629885"/>
            <a:chOff x="0" y="0"/>
            <a:chExt cx="4406930" cy="839846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4406930" cy="839846"/>
              <a:chOff x="0" y="0"/>
              <a:chExt cx="702420" cy="133863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702420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133863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104834"/>
                    </a:lnTo>
                    <a:cubicBezTo>
                      <a:pt x="702420" y="120866"/>
                      <a:pt x="689423" y="133863"/>
                      <a:pt x="673391" y="133863"/>
                    </a:cubicBezTo>
                    <a:lnTo>
                      <a:pt x="29029" y="133863"/>
                    </a:lnTo>
                    <a:cubicBezTo>
                      <a:pt x="12997" y="133863"/>
                      <a:pt x="0" y="120866"/>
                      <a:pt x="0" y="104834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0A3D82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28575"/>
                <a:ext cx="702420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215156" y="199021"/>
              <a:ext cx="3976617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DÉFENDRE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185412" y="3586224"/>
            <a:ext cx="5089836" cy="5200343"/>
          </a:xfrm>
          <a:custGeom>
            <a:avLst/>
            <a:gdLst/>
            <a:ahLst/>
            <a:cxnLst/>
            <a:rect l="l" t="t" r="r" b="b"/>
            <a:pathLst>
              <a:path w="5089836" h="5200343">
                <a:moveTo>
                  <a:pt x="0" y="0"/>
                </a:moveTo>
                <a:lnTo>
                  <a:pt x="5089836" y="0"/>
                </a:lnTo>
                <a:lnTo>
                  <a:pt x="5089836" y="5200343"/>
                </a:lnTo>
                <a:lnTo>
                  <a:pt x="0" y="52003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7" name="TextBox 47"/>
          <p:cNvSpPr txBox="1"/>
          <p:nvPr/>
        </p:nvSpPr>
        <p:spPr>
          <a:xfrm>
            <a:off x="1653004" y="428395"/>
            <a:ext cx="11819539" cy="2174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LES PRINCIPES FONDAMENTEAUX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3647888" y="5089169"/>
            <a:ext cx="4337498" cy="629885"/>
            <a:chOff x="0" y="0"/>
            <a:chExt cx="5783331" cy="839846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5783331" cy="839846"/>
              <a:chOff x="0" y="0"/>
              <a:chExt cx="921804" cy="133863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921804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133863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111743"/>
                    </a:lnTo>
                    <a:cubicBezTo>
                      <a:pt x="921804" y="117610"/>
                      <a:pt x="919474" y="123236"/>
                      <a:pt x="915325" y="127384"/>
                    </a:cubicBezTo>
                    <a:cubicBezTo>
                      <a:pt x="911177" y="131532"/>
                      <a:pt x="905551" y="133863"/>
                      <a:pt x="899684" y="133863"/>
                    </a:cubicBezTo>
                    <a:lnTo>
                      <a:pt x="22120" y="133863"/>
                    </a:lnTo>
                    <a:cubicBezTo>
                      <a:pt x="16253" y="133863"/>
                      <a:pt x="10627" y="131532"/>
                      <a:pt x="6479" y="127384"/>
                    </a:cubicBezTo>
                    <a:cubicBezTo>
                      <a:pt x="2330" y="123236"/>
                      <a:pt x="0" y="117610"/>
                      <a:pt x="0" y="111743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CB6D3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28575"/>
                <a:ext cx="921804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82355" y="199021"/>
              <a:ext cx="5218620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INDIVIDUELLEMENT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647888" y="6653738"/>
            <a:ext cx="4337498" cy="629885"/>
            <a:chOff x="0" y="0"/>
            <a:chExt cx="5783331" cy="839846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5783331" cy="839846"/>
              <a:chOff x="0" y="0"/>
              <a:chExt cx="921804" cy="133863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921804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133863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111743"/>
                    </a:lnTo>
                    <a:cubicBezTo>
                      <a:pt x="921804" y="117610"/>
                      <a:pt x="919474" y="123236"/>
                      <a:pt x="915325" y="127384"/>
                    </a:cubicBezTo>
                    <a:cubicBezTo>
                      <a:pt x="911177" y="131532"/>
                      <a:pt x="905551" y="133863"/>
                      <a:pt x="899684" y="133863"/>
                    </a:cubicBezTo>
                    <a:lnTo>
                      <a:pt x="22120" y="133863"/>
                    </a:lnTo>
                    <a:cubicBezTo>
                      <a:pt x="16253" y="133863"/>
                      <a:pt x="10627" y="131532"/>
                      <a:pt x="6479" y="127384"/>
                    </a:cubicBezTo>
                    <a:cubicBezTo>
                      <a:pt x="2330" y="123236"/>
                      <a:pt x="0" y="117610"/>
                      <a:pt x="0" y="111743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CB6D3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28575"/>
                <a:ext cx="921804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282355" y="199021"/>
              <a:ext cx="5218620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COLLECTIVEMENT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472543" y="5089169"/>
            <a:ext cx="4337498" cy="629885"/>
            <a:chOff x="0" y="0"/>
            <a:chExt cx="5783331" cy="839846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0"/>
              <a:ext cx="5783331" cy="839846"/>
              <a:chOff x="0" y="0"/>
              <a:chExt cx="921804" cy="133863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921804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133863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111743"/>
                    </a:lnTo>
                    <a:cubicBezTo>
                      <a:pt x="921804" y="117610"/>
                      <a:pt x="919474" y="123236"/>
                      <a:pt x="915325" y="127384"/>
                    </a:cubicBezTo>
                    <a:cubicBezTo>
                      <a:pt x="911177" y="131532"/>
                      <a:pt x="905551" y="133863"/>
                      <a:pt x="899684" y="133863"/>
                    </a:cubicBezTo>
                    <a:lnTo>
                      <a:pt x="22120" y="133863"/>
                    </a:lnTo>
                    <a:cubicBezTo>
                      <a:pt x="16253" y="133863"/>
                      <a:pt x="10627" y="131532"/>
                      <a:pt x="6479" y="127384"/>
                    </a:cubicBezTo>
                    <a:cubicBezTo>
                      <a:pt x="2330" y="123236"/>
                      <a:pt x="0" y="117610"/>
                      <a:pt x="0" y="111743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CB6D3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28575"/>
                <a:ext cx="921804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282355" y="199021"/>
              <a:ext cx="5218620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INDIVIDUELLEMENT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3472543" y="6653738"/>
            <a:ext cx="4337498" cy="629885"/>
            <a:chOff x="0" y="0"/>
            <a:chExt cx="5783331" cy="839846"/>
          </a:xfrm>
        </p:grpSpPr>
        <p:grpSp>
          <p:nvGrpSpPr>
            <p:cNvPr id="64" name="Group 64"/>
            <p:cNvGrpSpPr/>
            <p:nvPr/>
          </p:nvGrpSpPr>
          <p:grpSpPr>
            <a:xfrm>
              <a:off x="0" y="0"/>
              <a:ext cx="5783331" cy="839846"/>
              <a:chOff x="0" y="0"/>
              <a:chExt cx="921804" cy="133863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921804" cy="133863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133863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111743"/>
                    </a:lnTo>
                    <a:cubicBezTo>
                      <a:pt x="921804" y="117610"/>
                      <a:pt x="919474" y="123236"/>
                      <a:pt x="915325" y="127384"/>
                    </a:cubicBezTo>
                    <a:cubicBezTo>
                      <a:pt x="911177" y="131532"/>
                      <a:pt x="905551" y="133863"/>
                      <a:pt x="899684" y="133863"/>
                    </a:cubicBezTo>
                    <a:lnTo>
                      <a:pt x="22120" y="133863"/>
                    </a:lnTo>
                    <a:cubicBezTo>
                      <a:pt x="16253" y="133863"/>
                      <a:pt x="10627" y="131532"/>
                      <a:pt x="6479" y="127384"/>
                    </a:cubicBezTo>
                    <a:cubicBezTo>
                      <a:pt x="2330" y="123236"/>
                      <a:pt x="0" y="117610"/>
                      <a:pt x="0" y="111743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CB6D3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28575"/>
                <a:ext cx="921804" cy="1052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282355" y="199021"/>
              <a:ext cx="5218620" cy="4703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COLLECTIVEMENT</a:t>
              </a:r>
            </a:p>
          </p:txBody>
        </p:sp>
      </p:grpSp>
      <p:sp>
        <p:nvSpPr>
          <p:cNvPr id="69" name="Freeform 69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0" name="Freeform 70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71" name="Image 70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72A94D44-1718-61C5-EF87-A5CC0621BD4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Freeform 25"/>
          <p:cNvSpPr/>
          <p:nvPr/>
        </p:nvSpPr>
        <p:spPr>
          <a:xfrm>
            <a:off x="8020485" y="7949285"/>
            <a:ext cx="552515" cy="552515"/>
          </a:xfrm>
          <a:custGeom>
            <a:avLst/>
            <a:gdLst/>
            <a:ahLst/>
            <a:cxnLst/>
            <a:rect l="l" t="t" r="r" b="b"/>
            <a:pathLst>
              <a:path w="552515" h="552515">
                <a:moveTo>
                  <a:pt x="0" y="0"/>
                </a:moveTo>
                <a:lnTo>
                  <a:pt x="552514" y="0"/>
                </a:lnTo>
                <a:lnTo>
                  <a:pt x="552514" y="552515"/>
                </a:lnTo>
                <a:lnTo>
                  <a:pt x="0" y="552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6407871" y="2985178"/>
            <a:ext cx="6979692" cy="6979692"/>
            <a:chOff x="0" y="0"/>
            <a:chExt cx="9306256" cy="930625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898051" cy="3898051"/>
            </a:xfrm>
            <a:custGeom>
              <a:avLst/>
              <a:gdLst/>
              <a:ahLst/>
              <a:cxnLst/>
              <a:rect l="l" t="t" r="r" b="b"/>
              <a:pathLst>
                <a:path w="3898051" h="3898051">
                  <a:moveTo>
                    <a:pt x="0" y="0"/>
                  </a:moveTo>
                  <a:lnTo>
                    <a:pt x="3898051" y="0"/>
                  </a:lnTo>
                  <a:lnTo>
                    <a:pt x="3898051" y="3898051"/>
                  </a:lnTo>
                  <a:lnTo>
                    <a:pt x="0" y="3898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8"/>
            <p:cNvSpPr/>
            <p:nvPr/>
          </p:nvSpPr>
          <p:spPr>
            <a:xfrm rot="5400000">
              <a:off x="5408205" y="0"/>
              <a:ext cx="3898051" cy="3898051"/>
            </a:xfrm>
            <a:custGeom>
              <a:avLst/>
              <a:gdLst/>
              <a:ahLst/>
              <a:cxnLst/>
              <a:rect l="l" t="t" r="r" b="b"/>
              <a:pathLst>
                <a:path w="3898051" h="3898051">
                  <a:moveTo>
                    <a:pt x="0" y="0"/>
                  </a:moveTo>
                  <a:lnTo>
                    <a:pt x="3898051" y="0"/>
                  </a:lnTo>
                  <a:lnTo>
                    <a:pt x="3898051" y="3898051"/>
                  </a:lnTo>
                  <a:lnTo>
                    <a:pt x="0" y="3898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Freeform 29"/>
            <p:cNvSpPr/>
            <p:nvPr/>
          </p:nvSpPr>
          <p:spPr>
            <a:xfrm rot="-10800000">
              <a:off x="5408205" y="5408205"/>
              <a:ext cx="3898051" cy="3898051"/>
            </a:xfrm>
            <a:custGeom>
              <a:avLst/>
              <a:gdLst/>
              <a:ahLst/>
              <a:cxnLst/>
              <a:rect l="l" t="t" r="r" b="b"/>
              <a:pathLst>
                <a:path w="3898051" h="3898051">
                  <a:moveTo>
                    <a:pt x="0" y="0"/>
                  </a:moveTo>
                  <a:lnTo>
                    <a:pt x="3898051" y="0"/>
                  </a:lnTo>
                  <a:lnTo>
                    <a:pt x="3898051" y="3898051"/>
                  </a:lnTo>
                  <a:lnTo>
                    <a:pt x="0" y="3898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 rot="-5400000">
              <a:off x="0" y="5408205"/>
              <a:ext cx="3898051" cy="3898051"/>
            </a:xfrm>
            <a:custGeom>
              <a:avLst/>
              <a:gdLst/>
              <a:ahLst/>
              <a:cxnLst/>
              <a:rect l="l" t="t" r="r" b="b"/>
              <a:pathLst>
                <a:path w="3898051" h="3898051">
                  <a:moveTo>
                    <a:pt x="0" y="0"/>
                  </a:moveTo>
                  <a:lnTo>
                    <a:pt x="3898051" y="0"/>
                  </a:lnTo>
                  <a:lnTo>
                    <a:pt x="3898051" y="3898051"/>
                  </a:lnTo>
                  <a:lnTo>
                    <a:pt x="0" y="3898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70900" y="3082634"/>
            <a:ext cx="4337498" cy="1277585"/>
            <a:chOff x="0" y="0"/>
            <a:chExt cx="5783331" cy="1703446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5783331" cy="1703446"/>
              <a:chOff x="0" y="0"/>
              <a:chExt cx="921804" cy="27151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21804" cy="271512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271512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249392"/>
                    </a:lnTo>
                    <a:cubicBezTo>
                      <a:pt x="921804" y="255259"/>
                      <a:pt x="919474" y="260885"/>
                      <a:pt x="915325" y="265033"/>
                    </a:cubicBezTo>
                    <a:cubicBezTo>
                      <a:pt x="911177" y="269181"/>
                      <a:pt x="905551" y="271512"/>
                      <a:pt x="899684" y="271512"/>
                    </a:cubicBezTo>
                    <a:lnTo>
                      <a:pt x="22120" y="271512"/>
                    </a:lnTo>
                    <a:cubicBezTo>
                      <a:pt x="16253" y="271512"/>
                      <a:pt x="10627" y="269181"/>
                      <a:pt x="6479" y="265033"/>
                    </a:cubicBezTo>
                    <a:cubicBezTo>
                      <a:pt x="2330" y="260885"/>
                      <a:pt x="0" y="255259"/>
                      <a:pt x="0" y="249392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66AEE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28575"/>
                <a:ext cx="921804" cy="2429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282355" y="199021"/>
              <a:ext cx="5218620" cy="1333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77"/>
                </a:lnSpc>
              </a:pPr>
              <a:endParaRPr dirty="0"/>
            </a:p>
            <a:p>
              <a:pPr algn="r">
                <a:lnSpc>
                  <a:spcPts val="2577"/>
                </a:lnSpc>
              </a:pPr>
              <a:r>
                <a:rPr lang="en-US" sz="2478" b="1" dirty="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SÉCURITÉ- ÉQUITÉ </a:t>
              </a:r>
            </a:p>
            <a:p>
              <a:pPr algn="r">
                <a:lnSpc>
                  <a:spcPts val="2577"/>
                </a:lnSpc>
              </a:pPr>
              <a:r>
                <a:rPr lang="en-US" sz="2478" b="1" dirty="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370900" y="8074646"/>
            <a:ext cx="4337498" cy="1925285"/>
            <a:chOff x="0" y="0"/>
            <a:chExt cx="5783331" cy="2567046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5783331" cy="2567046"/>
              <a:chOff x="0" y="0"/>
              <a:chExt cx="921804" cy="409161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921804" cy="409161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409161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387041"/>
                    </a:lnTo>
                    <a:cubicBezTo>
                      <a:pt x="921804" y="392908"/>
                      <a:pt x="919474" y="398534"/>
                      <a:pt x="915325" y="402682"/>
                    </a:cubicBezTo>
                    <a:cubicBezTo>
                      <a:pt x="911177" y="406831"/>
                      <a:pt x="905551" y="409161"/>
                      <a:pt x="899684" y="409161"/>
                    </a:cubicBezTo>
                    <a:lnTo>
                      <a:pt x="22120" y="409161"/>
                    </a:lnTo>
                    <a:cubicBezTo>
                      <a:pt x="16253" y="409161"/>
                      <a:pt x="10627" y="406831"/>
                      <a:pt x="6479" y="402682"/>
                    </a:cubicBezTo>
                    <a:cubicBezTo>
                      <a:pt x="2330" y="398534"/>
                      <a:pt x="0" y="392908"/>
                      <a:pt x="0" y="387041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66AEE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28575"/>
                <a:ext cx="921804" cy="3805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282355" y="199021"/>
              <a:ext cx="5218620" cy="2197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77"/>
                </a:lnSpc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LORS DES LANCEMENTS &amp; RELANCE DU JEU ET DANS LE MOUVEMENT GÉNÉRAL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925425" y="2920709"/>
            <a:ext cx="4337498" cy="1601435"/>
            <a:chOff x="0" y="0"/>
            <a:chExt cx="5783331" cy="2135246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5783331" cy="2135246"/>
              <a:chOff x="0" y="0"/>
              <a:chExt cx="921804" cy="340336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921804" cy="340336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340336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318217"/>
                    </a:lnTo>
                    <a:cubicBezTo>
                      <a:pt x="921804" y="324083"/>
                      <a:pt x="919474" y="329709"/>
                      <a:pt x="915325" y="333858"/>
                    </a:cubicBezTo>
                    <a:cubicBezTo>
                      <a:pt x="911177" y="338006"/>
                      <a:pt x="905551" y="340336"/>
                      <a:pt x="899684" y="340336"/>
                    </a:cubicBezTo>
                    <a:lnTo>
                      <a:pt x="22120" y="340336"/>
                    </a:lnTo>
                    <a:cubicBezTo>
                      <a:pt x="16253" y="340336"/>
                      <a:pt x="10627" y="338006"/>
                      <a:pt x="6479" y="333858"/>
                    </a:cubicBezTo>
                    <a:cubicBezTo>
                      <a:pt x="2330" y="329709"/>
                      <a:pt x="0" y="324083"/>
                      <a:pt x="0" y="318217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66AEE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28575"/>
                <a:ext cx="921804" cy="311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282355" y="199021"/>
              <a:ext cx="5218620" cy="1765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5128" lvl="1" indent="-267564" algn="l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ESSAI</a:t>
              </a:r>
            </a:p>
            <a:p>
              <a:pPr marL="535128" lvl="1" indent="-267564" algn="l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TRANSFORMATION</a:t>
              </a:r>
            </a:p>
            <a:p>
              <a:pPr marL="535128" lvl="1" indent="-267564" algn="l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PÉNALITÉ </a:t>
              </a:r>
            </a:p>
            <a:p>
              <a:pPr marL="535128" lvl="1" indent="-267564" algn="l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DROP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925425" y="8398496"/>
            <a:ext cx="4337498" cy="1277585"/>
            <a:chOff x="0" y="0"/>
            <a:chExt cx="5783331" cy="1703446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5783331" cy="1703446"/>
              <a:chOff x="0" y="0"/>
              <a:chExt cx="921804" cy="271512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921804" cy="271512"/>
              </a:xfrm>
              <a:custGeom>
                <a:avLst/>
                <a:gdLst/>
                <a:ahLst/>
                <a:cxnLst/>
                <a:rect l="l" t="t" r="r" b="b"/>
                <a:pathLst>
                  <a:path w="921804" h="271512">
                    <a:moveTo>
                      <a:pt x="22120" y="0"/>
                    </a:moveTo>
                    <a:lnTo>
                      <a:pt x="899684" y="0"/>
                    </a:lnTo>
                    <a:cubicBezTo>
                      <a:pt x="905551" y="0"/>
                      <a:pt x="911177" y="2330"/>
                      <a:pt x="915325" y="6479"/>
                    </a:cubicBezTo>
                    <a:cubicBezTo>
                      <a:pt x="919474" y="10627"/>
                      <a:pt x="921804" y="16253"/>
                      <a:pt x="921804" y="22120"/>
                    </a:cubicBezTo>
                    <a:lnTo>
                      <a:pt x="921804" y="249392"/>
                    </a:lnTo>
                    <a:cubicBezTo>
                      <a:pt x="921804" y="255259"/>
                      <a:pt x="919474" y="260885"/>
                      <a:pt x="915325" y="265033"/>
                    </a:cubicBezTo>
                    <a:cubicBezTo>
                      <a:pt x="911177" y="269181"/>
                      <a:pt x="905551" y="271512"/>
                      <a:pt x="899684" y="271512"/>
                    </a:cubicBezTo>
                    <a:lnTo>
                      <a:pt x="22120" y="271512"/>
                    </a:lnTo>
                    <a:cubicBezTo>
                      <a:pt x="16253" y="271512"/>
                      <a:pt x="10627" y="269181"/>
                      <a:pt x="6479" y="265033"/>
                    </a:cubicBezTo>
                    <a:cubicBezTo>
                      <a:pt x="2330" y="260885"/>
                      <a:pt x="0" y="255259"/>
                      <a:pt x="0" y="249392"/>
                    </a:cubicBezTo>
                    <a:lnTo>
                      <a:pt x="0" y="22120"/>
                    </a:lnTo>
                    <a:cubicBezTo>
                      <a:pt x="0" y="16253"/>
                      <a:pt x="2330" y="10627"/>
                      <a:pt x="6479" y="6479"/>
                    </a:cubicBezTo>
                    <a:cubicBezTo>
                      <a:pt x="10627" y="2330"/>
                      <a:pt x="16253" y="0"/>
                      <a:pt x="22120" y="0"/>
                    </a:cubicBezTo>
                    <a:close/>
                  </a:path>
                </a:pathLst>
              </a:custGeom>
              <a:solidFill>
                <a:srgbClr val="66AEE0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28575"/>
                <a:ext cx="921804" cy="2429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282355" y="199021"/>
              <a:ext cx="5218620" cy="1333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5128" lvl="1" indent="-267564" algn="just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LE PLAQUEUR</a:t>
              </a:r>
            </a:p>
            <a:p>
              <a:pPr marL="535128" lvl="1" indent="-267564" algn="just">
                <a:lnSpc>
                  <a:spcPts val="2577"/>
                </a:lnSpc>
                <a:buFont typeface="Arial"/>
                <a:buChar char="•"/>
              </a:pPr>
              <a:r>
                <a:rPr lang="en-US" sz="2478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LE PLAQUER &amp; LES AUTRES JOUEURS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354667" y="4931974"/>
            <a:ext cx="3086100" cy="3086100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95D91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7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819382" y="4356189"/>
            <a:ext cx="2540367" cy="978167"/>
            <a:chOff x="0" y="0"/>
            <a:chExt cx="3387156" cy="1304223"/>
          </a:xfrm>
        </p:grpSpPr>
        <p:grpSp>
          <p:nvGrpSpPr>
            <p:cNvPr id="55" name="Group 55"/>
            <p:cNvGrpSpPr/>
            <p:nvPr/>
          </p:nvGrpSpPr>
          <p:grpSpPr>
            <a:xfrm>
              <a:off x="0" y="0"/>
              <a:ext cx="3387156" cy="1304223"/>
              <a:chOff x="0" y="0"/>
              <a:chExt cx="702420" cy="270466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702420" cy="270466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70466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241438"/>
                    </a:lnTo>
                    <a:cubicBezTo>
                      <a:pt x="702420" y="257470"/>
                      <a:pt x="689423" y="270466"/>
                      <a:pt x="673391" y="270466"/>
                    </a:cubicBezTo>
                    <a:lnTo>
                      <a:pt x="29029" y="270466"/>
                    </a:lnTo>
                    <a:cubicBezTo>
                      <a:pt x="12997" y="270466"/>
                      <a:pt x="0" y="257470"/>
                      <a:pt x="0" y="241438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28575"/>
                <a:ext cx="702420" cy="2418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79"/>
                  </a:lnSpc>
                </a:pPr>
                <a:endParaRPr/>
              </a:p>
            </p:txBody>
          </p:sp>
        </p:grpSp>
        <p:sp>
          <p:nvSpPr>
            <p:cNvPr id="58" name="TextBox 58"/>
            <p:cNvSpPr txBox="1"/>
            <p:nvPr/>
          </p:nvSpPr>
          <p:spPr>
            <a:xfrm>
              <a:off x="165369" y="159580"/>
              <a:ext cx="3056419" cy="1013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1"/>
                </a:lnSpc>
              </a:pPr>
              <a:r>
                <a:rPr lang="en-US" sz="1905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DROITS &amp; DEVOIRS DU JOUEUR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385058" y="4356189"/>
            <a:ext cx="2540367" cy="978167"/>
            <a:chOff x="0" y="0"/>
            <a:chExt cx="3387156" cy="1304223"/>
          </a:xfrm>
        </p:grpSpPr>
        <p:grpSp>
          <p:nvGrpSpPr>
            <p:cNvPr id="60" name="Group 60"/>
            <p:cNvGrpSpPr/>
            <p:nvPr/>
          </p:nvGrpSpPr>
          <p:grpSpPr>
            <a:xfrm>
              <a:off x="0" y="0"/>
              <a:ext cx="3387156" cy="1304223"/>
              <a:chOff x="0" y="0"/>
              <a:chExt cx="702420" cy="270466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702420" cy="270466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70466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241438"/>
                    </a:lnTo>
                    <a:cubicBezTo>
                      <a:pt x="702420" y="257470"/>
                      <a:pt x="689423" y="270466"/>
                      <a:pt x="673391" y="270466"/>
                    </a:cubicBezTo>
                    <a:lnTo>
                      <a:pt x="29029" y="270466"/>
                    </a:lnTo>
                    <a:cubicBezTo>
                      <a:pt x="12997" y="270466"/>
                      <a:pt x="0" y="257470"/>
                      <a:pt x="0" y="241438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0" y="28575"/>
                <a:ext cx="702420" cy="2418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79"/>
                  </a:lnSpc>
                </a:pPr>
                <a:endParaRPr/>
              </a:p>
            </p:txBody>
          </p:sp>
        </p:grpSp>
        <p:sp>
          <p:nvSpPr>
            <p:cNvPr id="63" name="TextBox 63"/>
            <p:cNvSpPr txBox="1"/>
            <p:nvPr/>
          </p:nvSpPr>
          <p:spPr>
            <a:xfrm>
              <a:off x="165369" y="159580"/>
              <a:ext cx="3056419" cy="1013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1"/>
                </a:lnSpc>
              </a:pPr>
              <a:endParaRPr dirty="0"/>
            </a:p>
            <a:p>
              <a:pPr algn="ctr">
                <a:lnSpc>
                  <a:spcPts val="1981"/>
                </a:lnSpc>
              </a:pPr>
              <a:r>
                <a:rPr lang="en-US" sz="1905" b="1" dirty="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 LA MARQUE</a:t>
              </a:r>
            </a:p>
            <a:p>
              <a:pPr algn="ctr">
                <a:lnSpc>
                  <a:spcPts val="1981"/>
                </a:lnSpc>
              </a:pPr>
              <a:endParaRPr lang="en-US" sz="1905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6708398" y="7615265"/>
            <a:ext cx="2540367" cy="978167"/>
            <a:chOff x="0" y="0"/>
            <a:chExt cx="3387156" cy="1304223"/>
          </a:xfrm>
        </p:grpSpPr>
        <p:grpSp>
          <p:nvGrpSpPr>
            <p:cNvPr id="65" name="Group 65"/>
            <p:cNvGrpSpPr/>
            <p:nvPr/>
          </p:nvGrpSpPr>
          <p:grpSpPr>
            <a:xfrm>
              <a:off x="0" y="0"/>
              <a:ext cx="3387156" cy="1304223"/>
              <a:chOff x="0" y="0"/>
              <a:chExt cx="702420" cy="270466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702420" cy="270466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70466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241438"/>
                    </a:lnTo>
                    <a:cubicBezTo>
                      <a:pt x="702420" y="257470"/>
                      <a:pt x="689423" y="270466"/>
                      <a:pt x="673391" y="270466"/>
                    </a:cubicBezTo>
                    <a:lnTo>
                      <a:pt x="29029" y="270466"/>
                    </a:lnTo>
                    <a:cubicBezTo>
                      <a:pt x="12997" y="270466"/>
                      <a:pt x="0" y="257470"/>
                      <a:pt x="0" y="241438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0" y="28575"/>
                <a:ext cx="702420" cy="2418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79"/>
                  </a:lnSpc>
                </a:pPr>
                <a:endParaRPr/>
              </a:p>
            </p:txBody>
          </p:sp>
        </p:grpSp>
        <p:sp>
          <p:nvSpPr>
            <p:cNvPr id="68" name="TextBox 68"/>
            <p:cNvSpPr txBox="1"/>
            <p:nvPr/>
          </p:nvSpPr>
          <p:spPr>
            <a:xfrm>
              <a:off x="165369" y="159580"/>
              <a:ext cx="3056419" cy="1013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1"/>
                </a:lnSpc>
              </a:pPr>
              <a:endParaRPr dirty="0"/>
            </a:p>
            <a:p>
              <a:pPr algn="ctr">
                <a:lnSpc>
                  <a:spcPts val="1981"/>
                </a:lnSpc>
              </a:pPr>
              <a:r>
                <a:rPr lang="en-US" sz="1905" b="1" dirty="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LE HORS-JEU</a:t>
              </a:r>
            </a:p>
            <a:p>
              <a:pPr algn="ctr">
                <a:lnSpc>
                  <a:spcPts val="1981"/>
                </a:lnSpc>
              </a:pPr>
              <a:endParaRPr lang="en-US" sz="1905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0274074" y="7615265"/>
            <a:ext cx="2540367" cy="978167"/>
            <a:chOff x="0" y="0"/>
            <a:chExt cx="3387156" cy="1304223"/>
          </a:xfrm>
        </p:grpSpPr>
        <p:grpSp>
          <p:nvGrpSpPr>
            <p:cNvPr id="70" name="Group 70"/>
            <p:cNvGrpSpPr/>
            <p:nvPr/>
          </p:nvGrpSpPr>
          <p:grpSpPr>
            <a:xfrm>
              <a:off x="0" y="0"/>
              <a:ext cx="3387156" cy="1304223"/>
              <a:chOff x="0" y="0"/>
              <a:chExt cx="702420" cy="270466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702420" cy="270466"/>
              </a:xfrm>
              <a:custGeom>
                <a:avLst/>
                <a:gdLst/>
                <a:ahLst/>
                <a:cxnLst/>
                <a:rect l="l" t="t" r="r" b="b"/>
                <a:pathLst>
                  <a:path w="702420" h="270466">
                    <a:moveTo>
                      <a:pt x="29029" y="0"/>
                    </a:moveTo>
                    <a:lnTo>
                      <a:pt x="673391" y="0"/>
                    </a:lnTo>
                    <a:cubicBezTo>
                      <a:pt x="689423" y="0"/>
                      <a:pt x="702420" y="12997"/>
                      <a:pt x="702420" y="29029"/>
                    </a:cubicBezTo>
                    <a:lnTo>
                      <a:pt x="702420" y="241438"/>
                    </a:lnTo>
                    <a:cubicBezTo>
                      <a:pt x="702420" y="257470"/>
                      <a:pt x="689423" y="270466"/>
                      <a:pt x="673391" y="270466"/>
                    </a:cubicBezTo>
                    <a:lnTo>
                      <a:pt x="29029" y="270466"/>
                    </a:lnTo>
                    <a:cubicBezTo>
                      <a:pt x="12997" y="270466"/>
                      <a:pt x="0" y="257470"/>
                      <a:pt x="0" y="241438"/>
                    </a:cubicBezTo>
                    <a:lnTo>
                      <a:pt x="0" y="29029"/>
                    </a:lnTo>
                    <a:cubicBezTo>
                      <a:pt x="0" y="12997"/>
                      <a:pt x="12997" y="0"/>
                      <a:pt x="29029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0" y="28575"/>
                <a:ext cx="702420" cy="2418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79"/>
                  </a:lnSpc>
                </a:pPr>
                <a:endParaRPr/>
              </a:p>
            </p:txBody>
          </p:sp>
        </p:grpSp>
        <p:sp>
          <p:nvSpPr>
            <p:cNvPr id="73" name="TextBox 73"/>
            <p:cNvSpPr txBox="1"/>
            <p:nvPr/>
          </p:nvSpPr>
          <p:spPr>
            <a:xfrm>
              <a:off x="165369" y="159580"/>
              <a:ext cx="3056419" cy="10136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81"/>
                </a:lnSpc>
              </a:pPr>
              <a:endParaRPr/>
            </a:p>
            <a:p>
              <a:pPr algn="ctr">
                <a:lnSpc>
                  <a:spcPts val="1981"/>
                </a:lnSpc>
              </a:pPr>
              <a:r>
                <a:rPr lang="en-US" sz="1905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LE TENU</a:t>
              </a:r>
            </a:p>
            <a:p>
              <a:pPr algn="ctr">
                <a:lnSpc>
                  <a:spcPts val="1981"/>
                </a:lnSpc>
              </a:pPr>
              <a:endParaRPr lang="en-US" sz="1905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endParaRPr>
            </a:p>
          </p:txBody>
        </p:sp>
      </p:grpSp>
      <p:sp>
        <p:nvSpPr>
          <p:cNvPr id="74" name="Freeform 74"/>
          <p:cNvSpPr/>
          <p:nvPr/>
        </p:nvSpPr>
        <p:spPr>
          <a:xfrm>
            <a:off x="10385058" y="3126701"/>
            <a:ext cx="3002506" cy="2991246"/>
          </a:xfrm>
          <a:custGeom>
            <a:avLst/>
            <a:gdLst/>
            <a:ahLst/>
            <a:cxnLst/>
            <a:rect l="l" t="t" r="r" b="b"/>
            <a:pathLst>
              <a:path w="3002506" h="2991246">
                <a:moveTo>
                  <a:pt x="0" y="0"/>
                </a:moveTo>
                <a:lnTo>
                  <a:pt x="3002506" y="0"/>
                </a:lnTo>
                <a:lnTo>
                  <a:pt x="3002506" y="2991246"/>
                </a:lnTo>
                <a:lnTo>
                  <a:pt x="0" y="2991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5" name="TextBox 75"/>
          <p:cNvSpPr txBox="1"/>
          <p:nvPr/>
        </p:nvSpPr>
        <p:spPr>
          <a:xfrm>
            <a:off x="8354667" y="5683180"/>
            <a:ext cx="3086100" cy="152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NOYAUX CENTRAL</a:t>
            </a:r>
          </a:p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RÈGLEMENT </a:t>
            </a:r>
          </a:p>
        </p:txBody>
      </p:sp>
      <p:sp>
        <p:nvSpPr>
          <p:cNvPr id="76" name="Freeform 76"/>
          <p:cNvSpPr/>
          <p:nvPr/>
        </p:nvSpPr>
        <p:spPr>
          <a:xfrm>
            <a:off x="6519232" y="3126701"/>
            <a:ext cx="3002506" cy="2991246"/>
          </a:xfrm>
          <a:custGeom>
            <a:avLst/>
            <a:gdLst/>
            <a:ahLst/>
            <a:cxnLst/>
            <a:rect l="l" t="t" r="r" b="b"/>
            <a:pathLst>
              <a:path w="3002506" h="2991246">
                <a:moveTo>
                  <a:pt x="0" y="0"/>
                </a:moveTo>
                <a:lnTo>
                  <a:pt x="3002506" y="0"/>
                </a:lnTo>
                <a:lnTo>
                  <a:pt x="3002506" y="2991246"/>
                </a:lnTo>
                <a:lnTo>
                  <a:pt x="0" y="2991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7" name="Freeform 77"/>
          <p:cNvSpPr/>
          <p:nvPr/>
        </p:nvSpPr>
        <p:spPr>
          <a:xfrm>
            <a:off x="6246259" y="6729919"/>
            <a:ext cx="3002506" cy="2991246"/>
          </a:xfrm>
          <a:custGeom>
            <a:avLst/>
            <a:gdLst/>
            <a:ahLst/>
            <a:cxnLst/>
            <a:rect l="l" t="t" r="r" b="b"/>
            <a:pathLst>
              <a:path w="3002506" h="2991246">
                <a:moveTo>
                  <a:pt x="0" y="0"/>
                </a:moveTo>
                <a:lnTo>
                  <a:pt x="3002506" y="0"/>
                </a:lnTo>
                <a:lnTo>
                  <a:pt x="3002506" y="2991247"/>
                </a:lnTo>
                <a:lnTo>
                  <a:pt x="0" y="299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8" name="Freeform 78"/>
          <p:cNvSpPr/>
          <p:nvPr/>
        </p:nvSpPr>
        <p:spPr>
          <a:xfrm>
            <a:off x="10274074" y="6432272"/>
            <a:ext cx="4770783" cy="4114800"/>
          </a:xfrm>
          <a:custGeom>
            <a:avLst/>
            <a:gdLst/>
            <a:ahLst/>
            <a:cxnLst/>
            <a:rect l="l" t="t" r="r" b="b"/>
            <a:pathLst>
              <a:path w="4770783" h="4114800">
                <a:moveTo>
                  <a:pt x="0" y="0"/>
                </a:moveTo>
                <a:lnTo>
                  <a:pt x="4770783" y="0"/>
                </a:lnTo>
                <a:lnTo>
                  <a:pt x="47707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9" name="TextBox 79"/>
          <p:cNvSpPr txBox="1"/>
          <p:nvPr/>
        </p:nvSpPr>
        <p:spPr>
          <a:xfrm>
            <a:off x="1653004" y="428395"/>
            <a:ext cx="11819539" cy="2174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LES 4 RÈGLES FONDAMENTALES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-66675" y="428395"/>
            <a:ext cx="12869775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IMPACT PÉDAGOGIQUE </a:t>
            </a:r>
          </a:p>
        </p:txBody>
      </p:sp>
      <p:sp>
        <p:nvSpPr>
          <p:cNvPr id="28" name="Freeform 28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14692166" y="8536283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30" name="Diagramme 29">
            <a:extLst>
              <a:ext uri="{FF2B5EF4-FFF2-40B4-BE49-F238E27FC236}">
                <a16:creationId xmlns:a16="http://schemas.microsoft.com/office/drawing/2014/main" id="{4399BEA5-9235-F32B-1AAD-6AAC91485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094659"/>
              </p:ext>
            </p:extLst>
          </p:nvPr>
        </p:nvGraphicFramePr>
        <p:xfrm>
          <a:off x="2128067" y="1769404"/>
          <a:ext cx="13333820" cy="7624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25" name="Image 24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D051A009-2B1F-D3CC-81B0-4AE6589CFC4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41809" y="459380"/>
            <a:ext cx="13646201" cy="112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376"/>
              </a:lnSpc>
            </a:pPr>
            <a:r>
              <a:rPr lang="en-US" sz="7376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HAUT NIVEAU / DECOUVERTE</a:t>
            </a:r>
          </a:p>
        </p:txBody>
      </p:sp>
      <p:pic>
        <p:nvPicPr>
          <p:cNvPr id="26" name="Picture 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/>
          <a:stretch>
            <a:fillRect/>
          </a:stretch>
        </p:blipFill>
        <p:spPr>
          <a:xfrm>
            <a:off x="3178487" y="1940197"/>
            <a:ext cx="14080813" cy="7920457"/>
          </a:xfrm>
          <a:prstGeom prst="rect">
            <a:avLst/>
          </a:prstGeom>
        </p:spPr>
      </p:pic>
      <p:sp>
        <p:nvSpPr>
          <p:cNvPr id="28" name="Freeform 28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0" name="Image 29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C99352C0-8224-0F89-EACC-C1D15880F6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Freeform 25"/>
          <p:cNvSpPr/>
          <p:nvPr/>
        </p:nvSpPr>
        <p:spPr>
          <a:xfrm>
            <a:off x="2923727" y="1763005"/>
            <a:ext cx="2566921" cy="2942030"/>
          </a:xfrm>
          <a:custGeom>
            <a:avLst/>
            <a:gdLst/>
            <a:ahLst/>
            <a:cxnLst/>
            <a:rect l="l" t="t" r="r" b="b"/>
            <a:pathLst>
              <a:path w="2566921" h="2942030">
                <a:moveTo>
                  <a:pt x="0" y="0"/>
                </a:moveTo>
                <a:lnTo>
                  <a:pt x="2566921" y="0"/>
                </a:lnTo>
                <a:lnTo>
                  <a:pt x="2566921" y="2942029"/>
                </a:lnTo>
                <a:lnTo>
                  <a:pt x="0" y="2942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7235762" y="4588391"/>
            <a:ext cx="2165670" cy="4669909"/>
          </a:xfrm>
          <a:custGeom>
            <a:avLst/>
            <a:gdLst/>
            <a:ahLst/>
            <a:cxnLst/>
            <a:rect l="l" t="t" r="r" b="b"/>
            <a:pathLst>
              <a:path w="2165670" h="4669909">
                <a:moveTo>
                  <a:pt x="0" y="0"/>
                </a:moveTo>
                <a:lnTo>
                  <a:pt x="2165670" y="0"/>
                </a:lnTo>
                <a:lnTo>
                  <a:pt x="2165670" y="4669909"/>
                </a:lnTo>
                <a:lnTo>
                  <a:pt x="0" y="46699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5442340" y="6453624"/>
            <a:ext cx="2169204" cy="1523866"/>
          </a:xfrm>
          <a:custGeom>
            <a:avLst/>
            <a:gdLst/>
            <a:ahLst/>
            <a:cxnLst/>
            <a:rect l="l" t="t" r="r" b="b"/>
            <a:pathLst>
              <a:path w="2169204" h="1523866">
                <a:moveTo>
                  <a:pt x="0" y="0"/>
                </a:moveTo>
                <a:lnTo>
                  <a:pt x="2169205" y="0"/>
                </a:lnTo>
                <a:lnTo>
                  <a:pt x="2169205" y="1523866"/>
                </a:lnTo>
                <a:lnTo>
                  <a:pt x="0" y="15238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6595698" y="7388955"/>
            <a:ext cx="3445797" cy="1869345"/>
          </a:xfrm>
          <a:custGeom>
            <a:avLst/>
            <a:gdLst/>
            <a:ahLst/>
            <a:cxnLst/>
            <a:rect l="l" t="t" r="r" b="b"/>
            <a:pathLst>
              <a:path w="3445797" h="1869345">
                <a:moveTo>
                  <a:pt x="0" y="0"/>
                </a:moveTo>
                <a:lnTo>
                  <a:pt x="3445797" y="0"/>
                </a:lnTo>
                <a:lnTo>
                  <a:pt x="3445797" y="1869345"/>
                </a:lnTo>
                <a:lnTo>
                  <a:pt x="0" y="18693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5820244" y="6741791"/>
            <a:ext cx="1174508" cy="1111021"/>
          </a:xfrm>
          <a:custGeom>
            <a:avLst/>
            <a:gdLst/>
            <a:ahLst/>
            <a:cxnLst/>
            <a:rect l="l" t="t" r="r" b="b"/>
            <a:pathLst>
              <a:path w="1174508" h="1111021">
                <a:moveTo>
                  <a:pt x="0" y="0"/>
                </a:moveTo>
                <a:lnTo>
                  <a:pt x="1174508" y="0"/>
                </a:lnTo>
                <a:lnTo>
                  <a:pt x="1174508" y="1111021"/>
                </a:lnTo>
                <a:lnTo>
                  <a:pt x="0" y="11110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>
            <a:off x="10041495" y="7515274"/>
            <a:ext cx="2582260" cy="1743026"/>
          </a:xfrm>
          <a:custGeom>
            <a:avLst/>
            <a:gdLst/>
            <a:ahLst/>
            <a:cxnLst/>
            <a:rect l="l" t="t" r="r" b="b"/>
            <a:pathLst>
              <a:path w="2582260" h="1743026">
                <a:moveTo>
                  <a:pt x="0" y="0"/>
                </a:moveTo>
                <a:lnTo>
                  <a:pt x="2582261" y="0"/>
                </a:lnTo>
                <a:lnTo>
                  <a:pt x="2582261" y="1743026"/>
                </a:lnTo>
                <a:lnTo>
                  <a:pt x="0" y="1743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TextBox 31"/>
          <p:cNvSpPr txBox="1"/>
          <p:nvPr/>
        </p:nvSpPr>
        <p:spPr>
          <a:xfrm>
            <a:off x="1653004" y="428395"/>
            <a:ext cx="11150096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EN MILIEU SCOLAIRE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03063" y="1869428"/>
            <a:ext cx="7512937" cy="2402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6120" lvl="1" indent="-368060" algn="l">
              <a:lnSpc>
                <a:spcPts val="4773"/>
              </a:lnSpc>
              <a:buFont typeface="Arial"/>
              <a:buChar char="•"/>
            </a:pPr>
            <a:r>
              <a:rPr lang="en-US" sz="3409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Jeu sans contact</a:t>
            </a:r>
          </a:p>
          <a:p>
            <a:pPr marL="736120" lvl="1" indent="-368060" algn="l">
              <a:lnSpc>
                <a:spcPts val="4773"/>
              </a:lnSpc>
              <a:buFont typeface="Arial"/>
              <a:buChar char="•"/>
            </a:pPr>
            <a:r>
              <a:rPr lang="en-US" sz="3409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Important volume de pratique</a:t>
            </a:r>
          </a:p>
          <a:p>
            <a:pPr marL="736120" lvl="1" indent="-368060" algn="l">
              <a:lnSpc>
                <a:spcPts val="4773"/>
              </a:lnSpc>
              <a:buFont typeface="Arial"/>
              <a:buChar char="•"/>
            </a:pPr>
            <a:r>
              <a:rPr lang="en-US" sz="3409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Fort développement technique</a:t>
            </a:r>
          </a:p>
          <a:p>
            <a:pPr marL="736120" lvl="1" indent="-368060" algn="l">
              <a:lnSpc>
                <a:spcPts val="4773"/>
              </a:lnSpc>
              <a:buFont typeface="Arial"/>
              <a:buChar char="•"/>
            </a:pPr>
            <a:r>
              <a:rPr lang="en-US" sz="3409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Favorise la continuité du jeu</a:t>
            </a:r>
          </a:p>
        </p:txBody>
      </p:sp>
      <p:sp>
        <p:nvSpPr>
          <p:cNvPr id="34" name="Freeform 34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5" name="Freeform 35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6" name="Image 35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E2A96358-DE3D-0E9C-B942-B2E85895C33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53004" y="428395"/>
            <a:ext cx="11150096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RUGBY À TOUCHER 2'</a:t>
            </a:r>
          </a:p>
        </p:txBody>
      </p:sp>
      <p:pic>
        <p:nvPicPr>
          <p:cNvPr id="26" name="Picture 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/>
          <a:stretch>
            <a:fillRect/>
          </a:stretch>
        </p:blipFill>
        <p:spPr>
          <a:xfrm>
            <a:off x="2628900" y="1619480"/>
            <a:ext cx="14630400" cy="8229600"/>
          </a:xfrm>
          <a:prstGeom prst="rect">
            <a:avLst/>
          </a:prstGeom>
        </p:spPr>
      </p:pic>
      <p:sp>
        <p:nvSpPr>
          <p:cNvPr id="28" name="Freeform 28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0" name="Image 29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C15A890E-D1D8-E658-9FA9-8F3F80F9C3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2929" y="1494747"/>
            <a:ext cx="3691354" cy="7307031"/>
            <a:chOff x="0" y="0"/>
            <a:chExt cx="4921806" cy="9742708"/>
          </a:xfrm>
        </p:grpSpPr>
        <p:sp>
          <p:nvSpPr>
            <p:cNvPr id="11" name="Freeform 11"/>
            <p:cNvSpPr/>
            <p:nvPr/>
          </p:nvSpPr>
          <p:spPr>
            <a:xfrm>
              <a:off x="978447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978447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92214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8" y="0"/>
                  </a:lnTo>
                  <a:lnTo>
                    <a:pt x="3943358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292214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8" y="4875869"/>
                  </a:lnTo>
                  <a:lnTo>
                    <a:pt x="3943358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110860" y="2938762"/>
            <a:ext cx="2232384" cy="4419002"/>
            <a:chOff x="0" y="0"/>
            <a:chExt cx="2976512" cy="5892003"/>
          </a:xfrm>
        </p:grpSpPr>
        <p:sp>
          <p:nvSpPr>
            <p:cNvPr id="18" name="Freeform 18"/>
            <p:cNvSpPr/>
            <p:nvPr/>
          </p:nvSpPr>
          <p:spPr>
            <a:xfrm>
              <a:off x="591726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6" y="0"/>
                  </a:lnTo>
                  <a:lnTo>
                    <a:pt x="2384786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591726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6" y="2948732"/>
                  </a:lnTo>
                  <a:lnTo>
                    <a:pt x="2384786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76719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76719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759429" y="4349426"/>
            <a:ext cx="14897100" cy="158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0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 SAVOIR</a:t>
            </a:r>
          </a:p>
        </p:txBody>
      </p:sp>
      <p:sp>
        <p:nvSpPr>
          <p:cNvPr id="26" name="Freeform 26"/>
          <p:cNvSpPr/>
          <p:nvPr/>
        </p:nvSpPr>
        <p:spPr>
          <a:xfrm>
            <a:off x="3826674" y="1761859"/>
            <a:ext cx="5033140" cy="6763282"/>
          </a:xfrm>
          <a:custGeom>
            <a:avLst/>
            <a:gdLst/>
            <a:ahLst/>
            <a:cxnLst/>
            <a:rect l="l" t="t" r="r" b="b"/>
            <a:pathLst>
              <a:path w="5033140" h="6763282">
                <a:moveTo>
                  <a:pt x="0" y="0"/>
                </a:moveTo>
                <a:lnTo>
                  <a:pt x="5033140" y="0"/>
                </a:lnTo>
                <a:lnTo>
                  <a:pt x="5033140" y="6763282"/>
                </a:lnTo>
                <a:lnTo>
                  <a:pt x="0" y="676328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414741" y="282076"/>
            <a:ext cx="11301259" cy="3035178"/>
          </a:xfrm>
          <a:custGeom>
            <a:avLst/>
            <a:gdLst/>
            <a:ahLst/>
            <a:cxnLst/>
            <a:rect l="l" t="t" r="r" b="b"/>
            <a:pathLst>
              <a:path w="11301259" h="3035178">
                <a:moveTo>
                  <a:pt x="0" y="0"/>
                </a:moveTo>
                <a:lnTo>
                  <a:pt x="11301259" y="0"/>
                </a:lnTo>
                <a:lnTo>
                  <a:pt x="11301259" y="3035178"/>
                </a:lnTo>
                <a:lnTo>
                  <a:pt x="0" y="30351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6226" b="-7321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2414741" y="3791267"/>
            <a:ext cx="11301259" cy="6155005"/>
          </a:xfrm>
          <a:custGeom>
            <a:avLst/>
            <a:gdLst/>
            <a:ahLst/>
            <a:cxnLst/>
            <a:rect l="l" t="t" r="r" b="b"/>
            <a:pathLst>
              <a:path w="11301259" h="6155005">
                <a:moveTo>
                  <a:pt x="0" y="0"/>
                </a:moveTo>
                <a:lnTo>
                  <a:pt x="11301259" y="0"/>
                </a:lnTo>
                <a:lnTo>
                  <a:pt x="11301259" y="6155005"/>
                </a:lnTo>
                <a:lnTo>
                  <a:pt x="0" y="61550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28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414741" y="282076"/>
            <a:ext cx="11301259" cy="2096449"/>
          </a:xfrm>
          <a:custGeom>
            <a:avLst/>
            <a:gdLst/>
            <a:ahLst/>
            <a:cxnLst/>
            <a:rect l="l" t="t" r="r" b="b"/>
            <a:pathLst>
              <a:path w="11301259" h="2096449">
                <a:moveTo>
                  <a:pt x="0" y="0"/>
                </a:moveTo>
                <a:lnTo>
                  <a:pt x="11301259" y="0"/>
                </a:lnTo>
                <a:lnTo>
                  <a:pt x="11301259" y="2096449"/>
                </a:lnTo>
                <a:lnTo>
                  <a:pt x="0" y="20964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203224"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6" name="Picture 2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6788" r="13522" b="6788"/>
          <a:stretch>
            <a:fillRect/>
          </a:stretch>
        </p:blipFill>
        <p:spPr>
          <a:xfrm>
            <a:off x="2859220" y="2786508"/>
            <a:ext cx="10856780" cy="6103113"/>
          </a:xfrm>
          <a:prstGeom prst="rect">
            <a:avLst/>
          </a:prstGeom>
        </p:spPr>
      </p:pic>
      <p:sp>
        <p:nvSpPr>
          <p:cNvPr id="27" name="Freeform 27"/>
          <p:cNvSpPr/>
          <p:nvPr/>
        </p:nvSpPr>
        <p:spPr>
          <a:xfrm>
            <a:off x="444877" y="3389241"/>
            <a:ext cx="3939729" cy="3518042"/>
          </a:xfrm>
          <a:custGeom>
            <a:avLst/>
            <a:gdLst/>
            <a:ahLst/>
            <a:cxnLst/>
            <a:rect l="l" t="t" r="r" b="b"/>
            <a:pathLst>
              <a:path w="3939729" h="3518042">
                <a:moveTo>
                  <a:pt x="0" y="0"/>
                </a:moveTo>
                <a:lnTo>
                  <a:pt x="3939728" y="0"/>
                </a:lnTo>
                <a:lnTo>
                  <a:pt x="3939728" y="3518043"/>
                </a:lnTo>
                <a:lnTo>
                  <a:pt x="0" y="35180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479" t="-60193" r="-145640" b="-51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700491" y="80756"/>
            <a:ext cx="11301259" cy="2050208"/>
          </a:xfrm>
          <a:custGeom>
            <a:avLst/>
            <a:gdLst/>
            <a:ahLst/>
            <a:cxnLst/>
            <a:rect l="l" t="t" r="r" b="b"/>
            <a:pathLst>
              <a:path w="11301259" h="2050208">
                <a:moveTo>
                  <a:pt x="0" y="0"/>
                </a:moveTo>
                <a:lnTo>
                  <a:pt x="11301259" y="0"/>
                </a:lnTo>
                <a:lnTo>
                  <a:pt x="11301259" y="2050208"/>
                </a:lnTo>
                <a:lnTo>
                  <a:pt x="0" y="20502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210064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2700491" y="2312141"/>
            <a:ext cx="11301259" cy="1425867"/>
            <a:chOff x="0" y="0"/>
            <a:chExt cx="2976463" cy="37553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76463" cy="375537"/>
            </a:xfrm>
            <a:custGeom>
              <a:avLst/>
              <a:gdLst/>
              <a:ahLst/>
              <a:cxnLst/>
              <a:rect l="l" t="t" r="r" b="b"/>
              <a:pathLst>
                <a:path w="2976463" h="375537">
                  <a:moveTo>
                    <a:pt x="0" y="0"/>
                  </a:moveTo>
                  <a:lnTo>
                    <a:pt x="2976463" y="0"/>
                  </a:lnTo>
                  <a:lnTo>
                    <a:pt x="2976463" y="375537"/>
                  </a:lnTo>
                  <a:lnTo>
                    <a:pt x="0" y="375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976463" cy="413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AU SIFFLET DE L’ARBITRE :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POSE LE BALLON AU SOL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L’ADVERSAIRE DOIT RÉCULER À 5 METRÈS </a:t>
              </a:r>
            </a:p>
            <a:p>
              <a:pPr algn="l">
                <a:lnSpc>
                  <a:spcPts val="2659"/>
                </a:lnSpc>
              </a:pPr>
              <a:endParaRPr lang="en-US" sz="1899">
                <a:solidFill>
                  <a:srgbClr val="193B6D"/>
                </a:solidFill>
                <a:latin typeface="Open Sauce"/>
                <a:ea typeface="Open Sauce"/>
                <a:cs typeface="Open Sauce"/>
                <a:sym typeface="Open Sauce"/>
              </a:endParaRPr>
            </a:p>
          </p:txBody>
        </p:sp>
      </p:grpSp>
      <p:pic>
        <p:nvPicPr>
          <p:cNvPr id="29" name="Picture 2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2767" b="2767"/>
          <a:stretch>
            <a:fillRect/>
          </a:stretch>
        </p:blipFill>
        <p:spPr>
          <a:xfrm>
            <a:off x="2700491" y="3967188"/>
            <a:ext cx="11301259" cy="6005117"/>
          </a:xfrm>
          <a:prstGeom prst="rect">
            <a:avLst/>
          </a:prstGeom>
        </p:spPr>
      </p:pic>
      <p:sp>
        <p:nvSpPr>
          <p:cNvPr id="30" name="Freeform 30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700491" y="138775"/>
            <a:ext cx="11301259" cy="2250573"/>
          </a:xfrm>
          <a:custGeom>
            <a:avLst/>
            <a:gdLst/>
            <a:ahLst/>
            <a:cxnLst/>
            <a:rect l="l" t="t" r="r" b="b"/>
            <a:pathLst>
              <a:path w="11301259" h="2250573">
                <a:moveTo>
                  <a:pt x="0" y="0"/>
                </a:moveTo>
                <a:lnTo>
                  <a:pt x="11301259" y="0"/>
                </a:lnTo>
                <a:lnTo>
                  <a:pt x="11301259" y="2250573"/>
                </a:lnTo>
                <a:lnTo>
                  <a:pt x="0" y="22505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8245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2700491" y="2499924"/>
            <a:ext cx="11301259" cy="1425867"/>
            <a:chOff x="0" y="0"/>
            <a:chExt cx="2976463" cy="37553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76463" cy="375537"/>
            </a:xfrm>
            <a:custGeom>
              <a:avLst/>
              <a:gdLst/>
              <a:ahLst/>
              <a:cxnLst/>
              <a:rect l="l" t="t" r="r" b="b"/>
              <a:pathLst>
                <a:path w="2976463" h="375537">
                  <a:moveTo>
                    <a:pt x="0" y="0"/>
                  </a:moveTo>
                  <a:lnTo>
                    <a:pt x="2976463" y="0"/>
                  </a:lnTo>
                  <a:lnTo>
                    <a:pt x="2976463" y="375537"/>
                  </a:lnTo>
                  <a:lnTo>
                    <a:pt x="0" y="375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976463" cy="413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TOUCHER À 2 MAINS : </a:t>
              </a:r>
              <a:r>
                <a:rPr lang="en-US" sz="1899" b="1">
                  <a:solidFill>
                    <a:srgbClr val="E21F1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A LA TAILLE OU ÉPAULES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2 SECONDES POUR MARQUER OU PASSER LE BALLON - </a:t>
              </a:r>
              <a:r>
                <a:rPr lang="en-US" sz="1899" b="1">
                  <a:solidFill>
                    <a:srgbClr val="E21F1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SANS OBLIGATION D’ARRÊT 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C’EST L’ARBITRE QUI COMPTE À VOIX HAUTE </a:t>
              </a:r>
              <a:r>
                <a:rPr lang="en-US" sz="1899" b="1">
                  <a:solidFill>
                    <a:srgbClr val="E21F1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1 PUIS 2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LE BALLON EST RENDU À L’AUTRE ÉQUIPE SI : EN AVANT - LE PB À PAS TRANSMIS LE B...</a:t>
              </a:r>
            </a:p>
          </p:txBody>
        </p:sp>
      </p:grpSp>
      <p:pic>
        <p:nvPicPr>
          <p:cNvPr id="29" name="Picture 2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7636" b="7636"/>
          <a:stretch>
            <a:fillRect/>
          </a:stretch>
        </p:blipFill>
        <p:spPr>
          <a:xfrm>
            <a:off x="2700491" y="4276710"/>
            <a:ext cx="11301259" cy="5386073"/>
          </a:xfrm>
          <a:prstGeom prst="rect">
            <a:avLst/>
          </a:prstGeom>
        </p:spPr>
      </p:pic>
      <p:sp>
        <p:nvSpPr>
          <p:cNvPr id="30" name="Freeform 30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2700491" y="138775"/>
            <a:ext cx="11301259" cy="2250573"/>
          </a:xfrm>
          <a:custGeom>
            <a:avLst/>
            <a:gdLst/>
            <a:ahLst/>
            <a:cxnLst/>
            <a:rect l="l" t="t" r="r" b="b"/>
            <a:pathLst>
              <a:path w="11301259" h="2250573">
                <a:moveTo>
                  <a:pt x="0" y="0"/>
                </a:moveTo>
                <a:lnTo>
                  <a:pt x="11301259" y="0"/>
                </a:lnTo>
                <a:lnTo>
                  <a:pt x="11301259" y="2250573"/>
                </a:lnTo>
                <a:lnTo>
                  <a:pt x="0" y="22505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8245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5265021" y="1264061"/>
            <a:ext cx="5778812" cy="752417"/>
            <a:chOff x="0" y="0"/>
            <a:chExt cx="1521992" cy="19816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21992" cy="198167"/>
            </a:xfrm>
            <a:custGeom>
              <a:avLst/>
              <a:gdLst/>
              <a:ahLst/>
              <a:cxnLst/>
              <a:rect l="l" t="t" r="r" b="b"/>
              <a:pathLst>
                <a:path w="1521992" h="198167">
                  <a:moveTo>
                    <a:pt x="0" y="0"/>
                  </a:moveTo>
                  <a:lnTo>
                    <a:pt x="1521992" y="0"/>
                  </a:lnTo>
                  <a:lnTo>
                    <a:pt x="1521992" y="198167"/>
                  </a:lnTo>
                  <a:lnTo>
                    <a:pt x="0" y="1981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76200"/>
              <a:ext cx="1521992" cy="274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39"/>
                </a:lnSpc>
              </a:pPr>
              <a:r>
                <a:rPr lang="en-US" sz="3599" b="1">
                  <a:solidFill>
                    <a:srgbClr val="193B6D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DÉFENSEURS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700491" y="2499924"/>
            <a:ext cx="11301259" cy="1425867"/>
            <a:chOff x="0" y="0"/>
            <a:chExt cx="2976463" cy="37553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976463" cy="375537"/>
            </a:xfrm>
            <a:custGeom>
              <a:avLst/>
              <a:gdLst/>
              <a:ahLst/>
              <a:cxnLst/>
              <a:rect l="l" t="t" r="r" b="b"/>
              <a:pathLst>
                <a:path w="2976463" h="375537">
                  <a:moveTo>
                    <a:pt x="0" y="0"/>
                  </a:moveTo>
                  <a:lnTo>
                    <a:pt x="2976463" y="0"/>
                  </a:lnTo>
                  <a:lnTo>
                    <a:pt x="2976463" y="375537"/>
                  </a:lnTo>
                  <a:lnTo>
                    <a:pt x="0" y="375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2976463" cy="413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RÉCUPER LE BALLON :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BALLON AU SOL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193B6D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INTERCEPTION</a:t>
              </a:r>
            </a:p>
          </p:txBody>
        </p:sp>
      </p:grpSp>
      <p:pic>
        <p:nvPicPr>
          <p:cNvPr id="32" name="Picture 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t="4622" b="4622"/>
          <a:stretch>
            <a:fillRect/>
          </a:stretch>
        </p:blipFill>
        <p:spPr>
          <a:xfrm>
            <a:off x="2700491" y="4085138"/>
            <a:ext cx="11301259" cy="5769217"/>
          </a:xfrm>
          <a:prstGeom prst="rect">
            <a:avLst/>
          </a:prstGeom>
        </p:spPr>
      </p:pic>
      <p:sp>
        <p:nvSpPr>
          <p:cNvPr id="33" name="Freeform 33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1" name="Freeform 11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8" name="Freeform 18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1653004" y="1424194"/>
            <a:ext cx="13975327" cy="7861121"/>
          </a:xfrm>
          <a:custGeom>
            <a:avLst/>
            <a:gdLst/>
            <a:ahLst/>
            <a:cxnLst/>
            <a:rect l="l" t="t" r="r" b="b"/>
            <a:pathLst>
              <a:path w="13975327" h="7861121">
                <a:moveTo>
                  <a:pt x="0" y="0"/>
                </a:moveTo>
                <a:lnTo>
                  <a:pt x="13975327" y="0"/>
                </a:lnTo>
                <a:lnTo>
                  <a:pt x="13975327" y="7861121"/>
                </a:lnTo>
                <a:lnTo>
                  <a:pt x="0" y="78611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5826888" y="2650790"/>
            <a:ext cx="2062257" cy="2771157"/>
          </a:xfrm>
          <a:custGeom>
            <a:avLst/>
            <a:gdLst/>
            <a:ahLst/>
            <a:cxnLst/>
            <a:rect l="l" t="t" r="r" b="b"/>
            <a:pathLst>
              <a:path w="2062257" h="2771157">
                <a:moveTo>
                  <a:pt x="0" y="0"/>
                </a:moveTo>
                <a:lnTo>
                  <a:pt x="2062257" y="0"/>
                </a:lnTo>
                <a:lnTo>
                  <a:pt x="2062257" y="2771157"/>
                </a:lnTo>
                <a:lnTo>
                  <a:pt x="0" y="27711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Freeform 25"/>
          <p:cNvSpPr/>
          <p:nvPr/>
        </p:nvSpPr>
        <p:spPr>
          <a:xfrm>
            <a:off x="0" y="5629275"/>
            <a:ext cx="18288000" cy="4568073"/>
          </a:xfrm>
          <a:custGeom>
            <a:avLst/>
            <a:gdLst/>
            <a:ahLst/>
            <a:cxnLst/>
            <a:rect l="l" t="t" r="r" b="b"/>
            <a:pathLst>
              <a:path w="18288000" h="4568073">
                <a:moveTo>
                  <a:pt x="0" y="0"/>
                </a:moveTo>
                <a:lnTo>
                  <a:pt x="18288000" y="0"/>
                </a:lnTo>
                <a:lnTo>
                  <a:pt x="18288000" y="4568073"/>
                </a:lnTo>
                <a:lnTo>
                  <a:pt x="0" y="45680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4736" b="-736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170049" y="5629275"/>
            <a:ext cx="2775665" cy="2743265"/>
          </a:xfrm>
          <a:custGeom>
            <a:avLst/>
            <a:gdLst/>
            <a:ahLst/>
            <a:cxnLst/>
            <a:rect l="l" t="t" r="r" b="b"/>
            <a:pathLst>
              <a:path w="2775665" h="2743265">
                <a:moveTo>
                  <a:pt x="0" y="0"/>
                </a:moveTo>
                <a:lnTo>
                  <a:pt x="2775665" y="0"/>
                </a:lnTo>
                <a:lnTo>
                  <a:pt x="2775665" y="2743265"/>
                </a:lnTo>
                <a:lnTo>
                  <a:pt x="0" y="27432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3647888" y="5686786"/>
            <a:ext cx="2830523" cy="2743265"/>
          </a:xfrm>
          <a:custGeom>
            <a:avLst/>
            <a:gdLst/>
            <a:ahLst/>
            <a:cxnLst/>
            <a:rect l="l" t="t" r="r" b="b"/>
            <a:pathLst>
              <a:path w="2830523" h="2743265">
                <a:moveTo>
                  <a:pt x="0" y="0"/>
                </a:moveTo>
                <a:lnTo>
                  <a:pt x="2830523" y="0"/>
                </a:lnTo>
                <a:lnTo>
                  <a:pt x="2830523" y="2743265"/>
                </a:lnTo>
                <a:lnTo>
                  <a:pt x="0" y="27432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5382" b="-12168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8" name="Group 28"/>
          <p:cNvGrpSpPr/>
          <p:nvPr/>
        </p:nvGrpSpPr>
        <p:grpSpPr>
          <a:xfrm>
            <a:off x="7040386" y="4843515"/>
            <a:ext cx="2830523" cy="5186851"/>
            <a:chOff x="0" y="0"/>
            <a:chExt cx="3774030" cy="6915801"/>
          </a:xfrm>
        </p:grpSpPr>
        <p:sp>
          <p:nvSpPr>
            <p:cNvPr id="29" name="Freeform 29"/>
            <p:cNvSpPr/>
            <p:nvPr/>
          </p:nvSpPr>
          <p:spPr>
            <a:xfrm>
              <a:off x="14399" y="730311"/>
              <a:ext cx="3745233" cy="6185490"/>
            </a:xfrm>
            <a:custGeom>
              <a:avLst/>
              <a:gdLst/>
              <a:ahLst/>
              <a:cxnLst/>
              <a:rect l="l" t="t" r="r" b="b"/>
              <a:pathLst>
                <a:path w="3745233" h="6185490">
                  <a:moveTo>
                    <a:pt x="0" y="0"/>
                  </a:moveTo>
                  <a:lnTo>
                    <a:pt x="3745232" y="0"/>
                  </a:lnTo>
                  <a:lnTo>
                    <a:pt x="3745232" y="6185490"/>
                  </a:lnTo>
                  <a:lnTo>
                    <a:pt x="0" y="6185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b="-6253"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0" y="0"/>
              <a:ext cx="3774030" cy="877669"/>
              <a:chOff x="0" y="0"/>
              <a:chExt cx="475342" cy="110543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75342" cy="110543"/>
              </a:xfrm>
              <a:custGeom>
                <a:avLst/>
                <a:gdLst/>
                <a:ahLst/>
                <a:cxnLst/>
                <a:rect l="l" t="t" r="r" b="b"/>
                <a:pathLst>
                  <a:path w="475342" h="110543">
                    <a:moveTo>
                      <a:pt x="27352" y="0"/>
                    </a:moveTo>
                    <a:lnTo>
                      <a:pt x="447991" y="0"/>
                    </a:lnTo>
                    <a:cubicBezTo>
                      <a:pt x="463096" y="0"/>
                      <a:pt x="475342" y="12246"/>
                      <a:pt x="475342" y="27352"/>
                    </a:cubicBezTo>
                    <a:lnTo>
                      <a:pt x="475342" y="83192"/>
                    </a:lnTo>
                    <a:cubicBezTo>
                      <a:pt x="475342" y="90446"/>
                      <a:pt x="472461" y="97403"/>
                      <a:pt x="467331" y="102532"/>
                    </a:cubicBezTo>
                    <a:cubicBezTo>
                      <a:pt x="462202" y="107661"/>
                      <a:pt x="455245" y="110543"/>
                      <a:pt x="447991" y="110543"/>
                    </a:cubicBezTo>
                    <a:lnTo>
                      <a:pt x="27352" y="110543"/>
                    </a:lnTo>
                    <a:cubicBezTo>
                      <a:pt x="12246" y="110543"/>
                      <a:pt x="0" y="98297"/>
                      <a:pt x="0" y="83192"/>
                    </a:cubicBezTo>
                    <a:lnTo>
                      <a:pt x="0" y="27352"/>
                    </a:lnTo>
                    <a:cubicBezTo>
                      <a:pt x="0" y="12246"/>
                      <a:pt x="12246" y="0"/>
                      <a:pt x="27352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28575"/>
                <a:ext cx="475342" cy="81968"/>
              </a:xfrm>
              <a:prstGeom prst="rect">
                <a:avLst/>
              </a:prstGeom>
            </p:spPr>
            <p:txBody>
              <a:bodyPr lIns="63393" tIns="63393" rIns="63393" bIns="63393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0" y="252250"/>
              <a:ext cx="3774030" cy="478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8"/>
                </a:lnSpc>
              </a:pPr>
              <a:r>
                <a:rPr lang="en-US" sz="2555" b="1">
                  <a:solidFill>
                    <a:srgbClr val="FCFE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BABY FOOT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0049" y="4838700"/>
            <a:ext cx="2775665" cy="666849"/>
            <a:chOff x="0" y="-6420"/>
            <a:chExt cx="3700887" cy="889132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3700887" cy="860659"/>
              <a:chOff x="0" y="0"/>
              <a:chExt cx="475342" cy="11054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475342" cy="110543"/>
              </a:xfrm>
              <a:custGeom>
                <a:avLst/>
                <a:gdLst/>
                <a:ahLst/>
                <a:cxnLst/>
                <a:rect l="l" t="t" r="r" b="b"/>
                <a:pathLst>
                  <a:path w="475342" h="110543">
                    <a:moveTo>
                      <a:pt x="29540" y="0"/>
                    </a:moveTo>
                    <a:lnTo>
                      <a:pt x="445803" y="0"/>
                    </a:lnTo>
                    <a:cubicBezTo>
                      <a:pt x="462117" y="0"/>
                      <a:pt x="475342" y="13225"/>
                      <a:pt x="475342" y="29540"/>
                    </a:cubicBezTo>
                    <a:lnTo>
                      <a:pt x="475342" y="81004"/>
                    </a:lnTo>
                    <a:cubicBezTo>
                      <a:pt x="475342" y="88838"/>
                      <a:pt x="472230" y="96351"/>
                      <a:pt x="466690" y="101891"/>
                    </a:cubicBezTo>
                    <a:cubicBezTo>
                      <a:pt x="461151" y="107431"/>
                      <a:pt x="453637" y="110543"/>
                      <a:pt x="445803" y="110543"/>
                    </a:cubicBezTo>
                    <a:lnTo>
                      <a:pt x="29540" y="110543"/>
                    </a:lnTo>
                    <a:cubicBezTo>
                      <a:pt x="13225" y="110543"/>
                      <a:pt x="0" y="97318"/>
                      <a:pt x="0" y="81004"/>
                    </a:cubicBezTo>
                    <a:lnTo>
                      <a:pt x="0" y="29540"/>
                    </a:lnTo>
                    <a:cubicBezTo>
                      <a:pt x="0" y="21705"/>
                      <a:pt x="3112" y="14192"/>
                      <a:pt x="8652" y="8652"/>
                    </a:cubicBezTo>
                    <a:cubicBezTo>
                      <a:pt x="14192" y="3112"/>
                      <a:pt x="21705" y="0"/>
                      <a:pt x="29540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28575"/>
                <a:ext cx="475342" cy="81968"/>
              </a:xfrm>
              <a:prstGeom prst="rect">
                <a:avLst/>
              </a:prstGeom>
            </p:spPr>
            <p:txBody>
              <a:bodyPr lIns="63393" tIns="63393" rIns="63393" bIns="63393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0" y="-6420"/>
              <a:ext cx="3700887" cy="889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6"/>
                </a:lnSpc>
              </a:pPr>
              <a:r>
                <a:rPr lang="en-US" sz="2506" b="1" dirty="0">
                  <a:solidFill>
                    <a:srgbClr val="FCFE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CARRÉ MAGIQUE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647888" y="8600048"/>
            <a:ext cx="2830523" cy="658252"/>
            <a:chOff x="0" y="0"/>
            <a:chExt cx="3774030" cy="877669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3774030" cy="877669"/>
              <a:chOff x="0" y="0"/>
              <a:chExt cx="475342" cy="110543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75342" cy="110543"/>
              </a:xfrm>
              <a:custGeom>
                <a:avLst/>
                <a:gdLst/>
                <a:ahLst/>
                <a:cxnLst/>
                <a:rect l="l" t="t" r="r" b="b"/>
                <a:pathLst>
                  <a:path w="475342" h="110543">
                    <a:moveTo>
                      <a:pt x="29540" y="0"/>
                    </a:moveTo>
                    <a:lnTo>
                      <a:pt x="445803" y="0"/>
                    </a:lnTo>
                    <a:cubicBezTo>
                      <a:pt x="462117" y="0"/>
                      <a:pt x="475342" y="13225"/>
                      <a:pt x="475342" y="29540"/>
                    </a:cubicBezTo>
                    <a:lnTo>
                      <a:pt x="475342" y="81004"/>
                    </a:lnTo>
                    <a:cubicBezTo>
                      <a:pt x="475342" y="88838"/>
                      <a:pt x="472230" y="96351"/>
                      <a:pt x="466690" y="101891"/>
                    </a:cubicBezTo>
                    <a:cubicBezTo>
                      <a:pt x="461151" y="107431"/>
                      <a:pt x="453637" y="110543"/>
                      <a:pt x="445803" y="110543"/>
                    </a:cubicBezTo>
                    <a:lnTo>
                      <a:pt x="29540" y="110543"/>
                    </a:lnTo>
                    <a:cubicBezTo>
                      <a:pt x="13225" y="110543"/>
                      <a:pt x="0" y="97318"/>
                      <a:pt x="0" y="81004"/>
                    </a:cubicBezTo>
                    <a:lnTo>
                      <a:pt x="0" y="29540"/>
                    </a:lnTo>
                    <a:cubicBezTo>
                      <a:pt x="0" y="21705"/>
                      <a:pt x="3112" y="14192"/>
                      <a:pt x="8652" y="8652"/>
                    </a:cubicBezTo>
                    <a:cubicBezTo>
                      <a:pt x="14192" y="3112"/>
                      <a:pt x="21705" y="0"/>
                      <a:pt x="29540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28575"/>
                <a:ext cx="475342" cy="81968"/>
              </a:xfrm>
              <a:prstGeom prst="rect">
                <a:avLst/>
              </a:prstGeom>
            </p:spPr>
            <p:txBody>
              <a:bodyPr lIns="63393" tIns="63393" rIns="63393" bIns="63393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0" y="252250"/>
              <a:ext cx="3774030" cy="4780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8"/>
                </a:lnSpc>
              </a:pPr>
              <a:r>
                <a:rPr lang="en-US" sz="2555" b="1">
                  <a:solidFill>
                    <a:srgbClr val="FCFE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LA PASSE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43501" y="8284119"/>
            <a:ext cx="2775665" cy="974181"/>
            <a:chOff x="0" y="0"/>
            <a:chExt cx="3700887" cy="1298908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3700887" cy="1298908"/>
              <a:chOff x="0" y="0"/>
              <a:chExt cx="475342" cy="16683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475342" cy="166832"/>
              </a:xfrm>
              <a:custGeom>
                <a:avLst/>
                <a:gdLst/>
                <a:ahLst/>
                <a:cxnLst/>
                <a:rect l="l" t="t" r="r" b="b"/>
                <a:pathLst>
                  <a:path w="475342" h="166832">
                    <a:moveTo>
                      <a:pt x="29540" y="0"/>
                    </a:moveTo>
                    <a:lnTo>
                      <a:pt x="445803" y="0"/>
                    </a:lnTo>
                    <a:cubicBezTo>
                      <a:pt x="462117" y="0"/>
                      <a:pt x="475342" y="13225"/>
                      <a:pt x="475342" y="29540"/>
                    </a:cubicBezTo>
                    <a:lnTo>
                      <a:pt x="475342" y="137292"/>
                    </a:lnTo>
                    <a:cubicBezTo>
                      <a:pt x="475342" y="145127"/>
                      <a:pt x="472230" y="152640"/>
                      <a:pt x="466690" y="158180"/>
                    </a:cubicBezTo>
                    <a:cubicBezTo>
                      <a:pt x="461151" y="163720"/>
                      <a:pt x="453637" y="166832"/>
                      <a:pt x="445803" y="166832"/>
                    </a:cubicBezTo>
                    <a:lnTo>
                      <a:pt x="29540" y="166832"/>
                    </a:lnTo>
                    <a:cubicBezTo>
                      <a:pt x="21705" y="166832"/>
                      <a:pt x="14192" y="163720"/>
                      <a:pt x="8652" y="158180"/>
                    </a:cubicBezTo>
                    <a:cubicBezTo>
                      <a:pt x="3112" y="152640"/>
                      <a:pt x="0" y="145127"/>
                      <a:pt x="0" y="137292"/>
                    </a:cubicBezTo>
                    <a:lnTo>
                      <a:pt x="0" y="29540"/>
                    </a:lnTo>
                    <a:cubicBezTo>
                      <a:pt x="0" y="21705"/>
                      <a:pt x="3112" y="14192"/>
                      <a:pt x="8652" y="8652"/>
                    </a:cubicBezTo>
                    <a:cubicBezTo>
                      <a:pt x="14192" y="3112"/>
                      <a:pt x="21705" y="0"/>
                      <a:pt x="29540" y="0"/>
                    </a:cubicBezTo>
                    <a:close/>
                  </a:path>
                </a:pathLst>
              </a:custGeom>
              <a:solidFill>
                <a:srgbClr val="FC8503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28575"/>
                <a:ext cx="475342" cy="138257"/>
              </a:xfrm>
              <a:prstGeom prst="rect">
                <a:avLst/>
              </a:prstGeom>
            </p:spPr>
            <p:txBody>
              <a:bodyPr lIns="63393" tIns="63393" rIns="63393" bIns="63393" rtlCol="0" anchor="ctr"/>
              <a:lstStyle/>
              <a:p>
                <a:pPr algn="ctr">
                  <a:lnSpc>
                    <a:spcPts val="208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0" y="248100"/>
              <a:ext cx="3700887" cy="906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6"/>
                </a:lnSpc>
              </a:pPr>
              <a:r>
                <a:rPr lang="en-US" sz="2506" b="1">
                  <a:solidFill>
                    <a:srgbClr val="FCFE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CHAT &amp; LA SOURIS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10422266" y="5629275"/>
            <a:ext cx="2796900" cy="2414418"/>
          </a:xfrm>
          <a:custGeom>
            <a:avLst/>
            <a:gdLst/>
            <a:ahLst/>
            <a:cxnLst/>
            <a:rect l="l" t="t" r="r" b="b"/>
            <a:pathLst>
              <a:path w="2796900" h="2414418">
                <a:moveTo>
                  <a:pt x="0" y="0"/>
                </a:moveTo>
                <a:lnTo>
                  <a:pt x="2796900" y="0"/>
                </a:lnTo>
                <a:lnTo>
                  <a:pt x="2796900" y="2414418"/>
                </a:lnTo>
                <a:lnTo>
                  <a:pt x="0" y="241441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0" name="TextBox 50"/>
          <p:cNvSpPr txBox="1"/>
          <p:nvPr/>
        </p:nvSpPr>
        <p:spPr>
          <a:xfrm>
            <a:off x="1653004" y="428395"/>
            <a:ext cx="11150096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VIVRE LES SITUATIONS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516592" y="1952104"/>
            <a:ext cx="9254815" cy="2062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0"/>
              </a:lnSpc>
            </a:pPr>
            <a:r>
              <a:rPr lang="en-US" sz="3914" b="1">
                <a:solidFill>
                  <a:srgbClr val="0026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Vivre 4 situations issus de la démarche pédagogique d’apprentissage Écol’Oval</a:t>
            </a:r>
          </a:p>
        </p:txBody>
      </p:sp>
      <p:pic>
        <p:nvPicPr>
          <p:cNvPr id="52" name="Image 5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02807AEC-93A3-1A9C-FA8C-6C7269C02C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524000" y="8572500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BILAN</a:t>
            </a:r>
          </a:p>
        </p:txBody>
      </p:sp>
      <p:pic>
        <p:nvPicPr>
          <p:cNvPr id="27" name="Image 26">
            <a:hlinkClick r:id="rId10"/>
            <a:extLst>
              <a:ext uri="{FF2B5EF4-FFF2-40B4-BE49-F238E27FC236}">
                <a16:creationId xmlns:a16="http://schemas.microsoft.com/office/drawing/2014/main" id="{FBA54D5E-9878-90FD-209F-30B539D363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45793" y="1470924"/>
            <a:ext cx="18471857" cy="755877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/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/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53004" y="428395"/>
            <a:ext cx="11150096" cy="11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RESSOURCES</a:t>
            </a:r>
          </a:p>
        </p:txBody>
      </p:sp>
      <p:sp>
        <p:nvSpPr>
          <p:cNvPr id="28" name="Freeform 28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30" name="Table 11">
            <a:extLst>
              <a:ext uri="{FF2B5EF4-FFF2-40B4-BE49-F238E27FC236}">
                <a16:creationId xmlns:a16="http://schemas.microsoft.com/office/drawing/2014/main" id="{A4C9CE8E-BA99-3BCD-7F79-F8C93E2A3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981452"/>
              </p:ext>
            </p:extLst>
          </p:nvPr>
        </p:nvGraphicFramePr>
        <p:xfrm>
          <a:off x="3345763" y="1634680"/>
          <a:ext cx="14165359" cy="6820155"/>
        </p:xfrm>
        <a:graphic>
          <a:graphicData uri="http://schemas.openxmlformats.org/drawingml/2006/table">
            <a:tbl>
              <a:tblPr/>
              <a:tblGrid>
                <a:gridCol w="4381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3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26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 err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Réalisées</a:t>
                      </a:r>
                      <a:r>
                        <a:rPr lang="en-US" sz="2700" b="1" dirty="0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 par…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Lien :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662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Fédération Française de Rugby </a:t>
                      </a:r>
                      <a:endParaRPr lang="en-US" sz="1100" b="1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https://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formation.ffr.fr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/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index.php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/article/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livret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-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ecolovale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-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exemple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-dune-intervention-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en</a:t>
                      </a:r>
                      <a:r>
                        <a:rPr lang="en-US" sz="21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-</a:t>
                      </a:r>
                      <a:r>
                        <a:rPr lang="en-US" sz="21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ecole-primaire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62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Ligue IDF de rugby</a:t>
                      </a:r>
                      <a:endParaRPr lang="en-US" sz="1100" b="1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https://</a:t>
                      </a:r>
                      <a:r>
                        <a:rPr lang="en-US" sz="24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api.ligueidf.ffr.fr</a:t>
                      </a: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/wp-content/uploads/2018/11/LIFR-</a:t>
                      </a:r>
                      <a:r>
                        <a:rPr lang="en-US" sz="2400" i="1" u="sng" dirty="0" err="1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</a:rPr>
                        <a:t>LivretRugbydanslesEcoles.pdf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Acad. de Bordeaux</a:t>
                      </a:r>
                      <a:endParaRPr lang="en-US" sz="1100" b="1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  <a:hlinkClick r:id="rId12" tooltip="http://webetab.ac-bordeaux.fr/primaire"/>
                        </a:rPr>
                        <a:t>http://webetab.ac-bordeaux.fr/primaire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662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Enseignante</a:t>
                      </a: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1° </a:t>
                      </a:r>
                      <a:r>
                        <a:rPr lang="en-US" sz="2700" b="1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degré</a:t>
                      </a: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(CDM 2015)</a:t>
                      </a:r>
                      <a:endParaRPr lang="en-US" sz="1100" b="1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  <a:hlinkClick r:id="rId13" tooltip="http://carolarcenciel.blogueuse.fr/rugby-preparer-la-coupe-du-monde-en-classe"/>
                        </a:rPr>
                        <a:t>http://carolarcenciel.blogueuse.fr/rugby-preparer-la-coupe-du-monde-en-classe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662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Prof. art plastique (CDM 2015)</a:t>
                      </a:r>
                      <a:endParaRPr lang="en-US" sz="1100" b="1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  <a:hlinkClick r:id="rId14" tooltip="http://e-cours-arts-plastiques.com/travail-interdisciplinaire-rugby-world-cup"/>
                        </a:rPr>
                        <a:t>http://e-cours-arts-plastiques.com/travail-interdisciplinaire-rugby-world-cup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Acad. de </a:t>
                      </a:r>
                      <a:r>
                        <a:rPr lang="en-US" sz="2700" b="1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l’Isère</a:t>
                      </a: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/ USEP</a:t>
                      </a:r>
                      <a:endParaRPr lang="en-US" sz="1100" b="1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  <a:hlinkClick r:id="rId15" tooltip="https://rugby-box.com/documents/RUGBY_Document_complet-2.pdf"/>
                        </a:rPr>
                        <a:t>https://rugby-box.com/documents/RUGBY_Document_complet-2.pdf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Lumni</a:t>
                      </a:r>
                      <a:r>
                        <a:rPr lang="en-US" sz="2700" b="1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(quiz)</a:t>
                      </a:r>
                      <a:endParaRPr lang="en-US" sz="1100" b="1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Calibri (MS) Italics"/>
                          <a:ea typeface="Calibri (MS) Italics"/>
                          <a:cs typeface="Calibri (MS) Italics"/>
                          <a:sym typeface="Calibri (MS) Italics"/>
                          <a:hlinkClick r:id="rId16" tooltip="https://www.lumni.fr/jeu/connais-tu-les-mots-du-rugby"/>
                        </a:rPr>
                        <a:t>https://www.lumni.fr/jeu/connais-tu-les-mots-du-rugby</a:t>
                      </a:r>
                      <a:endParaRPr lang="en-US" sz="2400" i="1" u="sng" dirty="0">
                        <a:solidFill>
                          <a:srgbClr val="2E8FCE"/>
                        </a:solidFill>
                        <a:latin typeface="Calibri (MS) Italics"/>
                        <a:ea typeface="Calibri (MS) Italics"/>
                        <a:cs typeface="Calibri (MS) Italics"/>
                        <a:sym typeface="Calibri (MS) Italics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26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400" b="1" dirty="0">
                          <a:latin typeface="+mn-lt"/>
                          <a:hlinkClick r:id="rId17"/>
                        </a:rPr>
                        <a:t>USEP 94</a:t>
                      </a:r>
                      <a:endParaRPr lang="en-US" sz="2400" b="1" dirty="0">
                        <a:latin typeface="+mn-lt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https://usep94.fr/</a:t>
                      </a:r>
                      <a:r>
                        <a:rPr lang="en-US" sz="2400" i="1" u="sng" dirty="0" err="1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ressources</a:t>
                      </a: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/</a:t>
                      </a:r>
                      <a:r>
                        <a:rPr lang="en-US" sz="2400" i="1" u="sng" dirty="0" err="1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telechargements</a:t>
                      </a: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/?</a:t>
                      </a:r>
                      <a:r>
                        <a:rPr lang="en-US" sz="2400" i="1" u="sng" dirty="0" err="1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dir</a:t>
                      </a:r>
                      <a:r>
                        <a:rPr lang="en-US" sz="2400" i="1" u="sng" dirty="0">
                          <a:solidFill>
                            <a:srgbClr val="2E8FCE"/>
                          </a:solidFill>
                          <a:latin typeface="+mj-lt"/>
                          <a:ea typeface="Calibri (MS) Italics"/>
                          <a:cs typeface="Calibri (MS) Italics"/>
                          <a:sym typeface="Calibri (MS) Italics"/>
                          <a:hlinkClick r:id="rId17"/>
                        </a:rPr>
                        <a:t>=/RUGBY</a:t>
                      </a:r>
                      <a:endParaRPr lang="en-US" sz="2400" i="1" u="sng" dirty="0">
                        <a:solidFill>
                          <a:srgbClr val="2E8FCE"/>
                        </a:solidFill>
                        <a:latin typeface="+mj-lt"/>
                        <a:ea typeface="Calibri (MS) Italics"/>
                        <a:cs typeface="Calibri (MS) Italics"/>
                        <a:sym typeface="Calibri (MS) Italics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676989"/>
                  </a:ext>
                </a:extLst>
              </a:tr>
            </a:tbl>
          </a:graphicData>
        </a:graphic>
      </p:graphicFrame>
      <p:pic>
        <p:nvPicPr>
          <p:cNvPr id="26" name="Image 25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F827A633-5BA4-CE4F-1E98-2F28F0D94EA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/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2929" y="1494747"/>
            <a:ext cx="3691354" cy="7307031"/>
            <a:chOff x="0" y="0"/>
            <a:chExt cx="4921806" cy="9742708"/>
          </a:xfrm>
        </p:grpSpPr>
        <p:sp>
          <p:nvSpPr>
            <p:cNvPr id="11" name="Freeform 11"/>
            <p:cNvSpPr/>
            <p:nvPr/>
          </p:nvSpPr>
          <p:spPr>
            <a:xfrm>
              <a:off x="978447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978447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92214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8" y="0"/>
                  </a:lnTo>
                  <a:lnTo>
                    <a:pt x="3943358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292214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8" y="4875869"/>
                  </a:lnTo>
                  <a:lnTo>
                    <a:pt x="3943358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4866839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0"/>
                  </a:moveTo>
                  <a:lnTo>
                    <a:pt x="3943359" y="0"/>
                  </a:lnTo>
                  <a:lnTo>
                    <a:pt x="3943359" y="4875869"/>
                  </a:lnTo>
                  <a:lnTo>
                    <a:pt x="0" y="4875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 flipV="1">
              <a:off x="0" y="0"/>
              <a:ext cx="3943359" cy="4875869"/>
            </a:xfrm>
            <a:custGeom>
              <a:avLst/>
              <a:gdLst/>
              <a:ahLst/>
              <a:cxnLst/>
              <a:rect l="l" t="t" r="r" b="b"/>
              <a:pathLst>
                <a:path w="3943359" h="4875869">
                  <a:moveTo>
                    <a:pt x="0" y="4875869"/>
                  </a:moveTo>
                  <a:lnTo>
                    <a:pt x="3943359" y="4875869"/>
                  </a:lnTo>
                  <a:lnTo>
                    <a:pt x="3943359" y="0"/>
                  </a:lnTo>
                  <a:lnTo>
                    <a:pt x="0" y="0"/>
                  </a:lnTo>
                  <a:lnTo>
                    <a:pt x="0" y="4875869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110860" y="2938762"/>
            <a:ext cx="2232384" cy="4419002"/>
            <a:chOff x="0" y="0"/>
            <a:chExt cx="2976512" cy="5892003"/>
          </a:xfrm>
        </p:grpSpPr>
        <p:sp>
          <p:nvSpPr>
            <p:cNvPr id="18" name="Freeform 18"/>
            <p:cNvSpPr/>
            <p:nvPr/>
          </p:nvSpPr>
          <p:spPr>
            <a:xfrm>
              <a:off x="591726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6" y="0"/>
                  </a:lnTo>
                  <a:lnTo>
                    <a:pt x="2384786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 flipV="1">
              <a:off x="591726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6" y="2948732"/>
                  </a:lnTo>
                  <a:lnTo>
                    <a:pt x="2384786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76719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 flipV="1">
              <a:off x="176719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2943271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0"/>
                  </a:moveTo>
                  <a:lnTo>
                    <a:pt x="2384787" y="0"/>
                  </a:lnTo>
                  <a:lnTo>
                    <a:pt x="2384787" y="2948732"/>
                  </a:lnTo>
                  <a:lnTo>
                    <a:pt x="0" y="2948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 flipV="1">
              <a:off x="0" y="0"/>
              <a:ext cx="2384787" cy="2948732"/>
            </a:xfrm>
            <a:custGeom>
              <a:avLst/>
              <a:gdLst/>
              <a:ahLst/>
              <a:cxnLst/>
              <a:rect l="l" t="t" r="r" b="b"/>
              <a:pathLst>
                <a:path w="2384787" h="2948732">
                  <a:moveTo>
                    <a:pt x="0" y="2948732"/>
                  </a:moveTo>
                  <a:lnTo>
                    <a:pt x="2384787" y="2948732"/>
                  </a:lnTo>
                  <a:lnTo>
                    <a:pt x="2384787" y="0"/>
                  </a:lnTo>
                  <a:lnTo>
                    <a:pt x="0" y="0"/>
                  </a:lnTo>
                  <a:lnTo>
                    <a:pt x="0" y="2948732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16259890" y="5677380"/>
            <a:ext cx="1208061" cy="1460656"/>
          </a:xfrm>
          <a:custGeom>
            <a:avLst/>
            <a:gdLst/>
            <a:ahLst/>
            <a:cxnLst/>
            <a:rect l="l" t="t" r="r" b="b"/>
            <a:pathLst>
              <a:path w="1208061" h="1460656">
                <a:moveTo>
                  <a:pt x="0" y="0"/>
                </a:moveTo>
                <a:lnTo>
                  <a:pt x="1208062" y="0"/>
                </a:lnTo>
                <a:lnTo>
                  <a:pt x="1208062" y="1460656"/>
                </a:lnTo>
                <a:lnTo>
                  <a:pt x="0" y="146065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TextBox 29"/>
          <p:cNvSpPr txBox="1"/>
          <p:nvPr/>
        </p:nvSpPr>
        <p:spPr>
          <a:xfrm>
            <a:off x="5600700" y="2126042"/>
            <a:ext cx="8115300" cy="396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061"/>
              </a:lnSpc>
            </a:pPr>
            <a:r>
              <a:rPr lang="en-US" sz="26061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FIN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537608" y="5073726"/>
            <a:ext cx="4948544" cy="878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5400" i="1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MERCI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519408" y="7314306"/>
            <a:ext cx="4948544" cy="2825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800" b="1" i="1" dirty="0">
                <a:solidFill>
                  <a:srgbClr val="FFFFFF"/>
                </a:solidFill>
                <a:latin typeface="Avenir Bold Italics"/>
                <a:ea typeface="Avenir Bold Italics"/>
                <a:cs typeface="Avenir Bold Italics"/>
                <a:sym typeface="Avenir Bold Italics"/>
              </a:rPr>
              <a:t>Jean-Maurice OULOUMA</a:t>
            </a:r>
          </a:p>
          <a:p>
            <a:pPr algn="r">
              <a:lnSpc>
                <a:spcPts val="1980"/>
              </a:lnSpc>
            </a:pPr>
            <a:endParaRPr lang="en-US" sz="1800" b="1" i="1" dirty="0">
              <a:solidFill>
                <a:srgbClr val="FFFFFF"/>
              </a:solidFill>
              <a:latin typeface="Avenir Bold Italics"/>
              <a:ea typeface="Avenir Bold Italics"/>
              <a:cs typeface="Avenir Bold Italics"/>
              <a:sym typeface="Avenir Bold Italics"/>
            </a:endParaRPr>
          </a:p>
          <a:p>
            <a:pPr algn="r">
              <a:lnSpc>
                <a:spcPts val="1980"/>
              </a:lnSpc>
            </a:pPr>
            <a:r>
              <a:rPr lang="en-US" sz="1800" i="1" dirty="0" err="1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Conseiller</a:t>
            </a: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 Technique de Clubs</a:t>
            </a:r>
          </a:p>
          <a:p>
            <a:pPr algn="r">
              <a:lnSpc>
                <a:spcPts val="1980"/>
              </a:lnSpc>
            </a:pP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Bassin N°12 Val De Marne </a:t>
            </a:r>
          </a:p>
          <a:p>
            <a:pPr algn="r">
              <a:lnSpc>
                <a:spcPts val="1980"/>
              </a:lnSpc>
            </a:pP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01 43 42 46 88 / 06 45 48 86 23</a:t>
            </a:r>
          </a:p>
          <a:p>
            <a:pPr algn="r">
              <a:lnSpc>
                <a:spcPts val="1980"/>
              </a:lnSpc>
            </a:pPr>
            <a:r>
              <a:rPr lang="en-US" sz="1800" i="1" u="sng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  <a:hlinkClick r:id="rId12" tooltip="mailto:jm.oulouma@idfrugby.fr"/>
              </a:rPr>
              <a:t>jm.oulouma@idfrugby.fr</a:t>
            </a:r>
          </a:p>
          <a:p>
            <a:pPr algn="r">
              <a:lnSpc>
                <a:spcPts val="1980"/>
              </a:lnSpc>
            </a:pP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Ligue </a:t>
            </a:r>
            <a:r>
              <a:rPr lang="en-US" sz="1800" i="1" dirty="0" err="1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Régionale</a:t>
            </a: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 Ile-de-France de Rugby </a:t>
            </a:r>
          </a:p>
          <a:p>
            <a:pPr algn="r">
              <a:lnSpc>
                <a:spcPts val="1980"/>
              </a:lnSpc>
            </a:pP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9 rue Omer Talon - 75011 Paris</a:t>
            </a:r>
          </a:p>
          <a:p>
            <a:pPr algn="r">
              <a:lnSpc>
                <a:spcPts val="1980"/>
              </a:lnSpc>
            </a:pPr>
            <a:r>
              <a:rPr lang="en-US" sz="1800" i="1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01 43 42 51 51</a:t>
            </a:r>
          </a:p>
          <a:p>
            <a:pPr algn="r">
              <a:lnSpc>
                <a:spcPts val="1980"/>
              </a:lnSpc>
            </a:pPr>
            <a:r>
              <a:rPr lang="en-US" sz="1800" i="1" u="sng" dirty="0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  <a:hlinkClick r:id="rId13" tooltip="https://ligueidf.ffr.fr"/>
              </a:rPr>
              <a:t>ligueidf.ffr.fr</a:t>
            </a:r>
          </a:p>
          <a:p>
            <a:pPr algn="r">
              <a:lnSpc>
                <a:spcPts val="1980"/>
              </a:lnSpc>
            </a:pPr>
            <a:endParaRPr lang="en-US" sz="1800" i="1" u="sng" dirty="0">
              <a:solidFill>
                <a:srgbClr val="FFFFFF"/>
              </a:solidFill>
              <a:latin typeface="Avenir Italics"/>
              <a:ea typeface="Avenir Italics"/>
              <a:cs typeface="Avenir Italics"/>
              <a:sym typeface="Avenir Italics"/>
              <a:hlinkClick r:id="rId13" tooltip="https://ligueidf.ffr.fr"/>
            </a:endParaRP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3C60B0E7-FC12-F744-FC5E-AC029B5413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93301223-0EF7-240E-48BF-3746778D670D}"/>
              </a:ext>
            </a:extLst>
          </p:cNvPr>
          <p:cNvGrpSpPr/>
          <p:nvPr/>
        </p:nvGrpSpPr>
        <p:grpSpPr>
          <a:xfrm>
            <a:off x="3733800" y="8663015"/>
            <a:ext cx="2198007" cy="1590776"/>
            <a:chOff x="3733800" y="8663015"/>
            <a:chExt cx="2198007" cy="159077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3827FCA-472F-D84B-D0E1-63C87D9B3B10}"/>
                </a:ext>
              </a:extLst>
            </p:cNvPr>
            <p:cNvSpPr/>
            <p:nvPr/>
          </p:nvSpPr>
          <p:spPr>
            <a:xfrm>
              <a:off x="3733800" y="8663015"/>
              <a:ext cx="2198007" cy="15907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093290CE-9375-3CDD-B567-66CB4C20CB98}"/>
                </a:ext>
              </a:extLst>
            </p:cNvPr>
            <p:cNvSpPr/>
            <p:nvPr/>
          </p:nvSpPr>
          <p:spPr>
            <a:xfrm>
              <a:off x="3749030" y="8724900"/>
              <a:ext cx="2182777" cy="1452539"/>
            </a:xfrm>
            <a:custGeom>
              <a:avLst/>
              <a:gdLst/>
              <a:ahLst/>
              <a:cxnLst/>
              <a:rect l="l" t="t" r="r" b="b"/>
              <a:pathLst>
                <a:path w="2182777" h="1452539">
                  <a:moveTo>
                    <a:pt x="0" y="0"/>
                  </a:moveTo>
                  <a:lnTo>
                    <a:pt x="2182777" y="0"/>
                  </a:lnTo>
                  <a:lnTo>
                    <a:pt x="2182777" y="1452539"/>
                  </a:lnTo>
                  <a:lnTo>
                    <a:pt x="0" y="1452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DEB7A-F476-3A01-6BD0-D9D489967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051720-5A9A-6281-6738-CF1D9485D1A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691B87D-99CD-9D52-C1FA-DFEC3D3781A9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6E71ADD-3A0D-92E4-DF6A-8BB23243F810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44B4333-45E2-DB6E-9302-82A2921BEEE2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EA21950-5870-3AAE-DECF-9759BB38BD28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A38AF1D-0E57-43E5-B0C4-3BC96BF8141B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F57DD03-D2D1-AD30-0EBE-EDC14715DA88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A4F4F56-F037-3317-D4B5-66D71DE82E92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D6A3C9C-F548-93E2-9477-C6A280774DCA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0CB9C98-3790-46E6-8EE5-644A5B556028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CC06ACD-1F8E-584A-B1D2-CAB0DA338C60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AFD0B10-597C-BF0C-ADA5-41C1499BD442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F647C17-696B-70D8-1615-60ECD68F091C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BCD3987-BF2B-01A4-0A40-692882B5E72A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62F6F88-0853-E7BB-FCD9-F1C9775A20A4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54BA4AE-F27F-1422-B0B0-080419365DE3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4ADE19C8-EBED-69F7-0714-8A854E504F4D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A98C5B4-F08C-1745-AA85-338E0A54A395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3781276-3502-3D8E-94F4-09425779BBEC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C5450CFD-0F90-F3CF-5F15-6F678C79944D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CD3FBAD-E29C-E452-4CC7-67AB190FDF16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254D477-68B7-E6D3-4E8E-C2DD4EDCC468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85374A0-3848-508C-6D00-6852D03DD1D6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E7948739-AD56-CC31-5CDB-5319FA6E6F41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0C95CEEA-61AA-9F1D-2255-BEF2FD64920C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8F4FF673-B7AA-3536-D702-72B75F4BC909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itre 5">
            <a:extLst>
              <a:ext uri="{FF2B5EF4-FFF2-40B4-BE49-F238E27FC236}">
                <a16:creationId xmlns:a16="http://schemas.microsoft.com/office/drawing/2014/main" id="{CA2CB249-72C0-7983-FCEA-B95084BC5B58}"/>
              </a:ext>
            </a:extLst>
          </p:cNvPr>
          <p:cNvSpPr txBox="1">
            <a:spLocks/>
          </p:cNvSpPr>
          <p:nvPr/>
        </p:nvSpPr>
        <p:spPr>
          <a:xfrm>
            <a:off x="1018140" y="802540"/>
            <a:ext cx="5432667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COUP FRANC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1" name="Gestuelle Primaire de lArbitre de Rugby  Coup Franc.mp4">
            <a:hlinkClick r:id="" action="ppaction://media"/>
            <a:extLst>
              <a:ext uri="{FF2B5EF4-FFF2-40B4-BE49-F238E27FC236}">
                <a16:creationId xmlns:a16="http://schemas.microsoft.com/office/drawing/2014/main" id="{53037D60-F40B-5C3A-5BDD-F93BA6C93C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43675" y="2293144"/>
            <a:ext cx="10134600" cy="5700713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0F6F23B9-C875-B156-0EFF-0FB919AE89DE}"/>
              </a:ext>
            </a:extLst>
          </p:cNvPr>
          <p:cNvSpPr txBox="1"/>
          <p:nvPr/>
        </p:nvSpPr>
        <p:spPr>
          <a:xfrm>
            <a:off x="9255223" y="8495645"/>
            <a:ext cx="631150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700" b="1" dirty="0">
                <a:solidFill>
                  <a:srgbClr val="0070C0"/>
                </a:solidFill>
              </a:rPr>
              <a:t>Les épaules parallèles aux lignes de touche, le bras replié à angle droit vers l’équipe non fautive.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pPr algn="just"/>
            <a:b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</a:br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</p:txBody>
      </p:sp>
      <p:pic>
        <p:nvPicPr>
          <p:cNvPr id="34" name="Image 33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EA200EA8-6C77-276A-6066-0D83BF8E75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CD77A-9032-16D4-DEDA-DCD0700D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49BCCC-3462-8D8F-CC32-A6B8EE721E87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9D4ADE1-423B-584B-8567-F94BFB65B29A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46D0C7A-2004-3926-0D78-9C4557F6649C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1948DFF-538F-8A31-B120-E30E90CA9711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1F09A32-3BCB-F985-F68C-E1F96F3B6D04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D8BC2C9-ED09-4684-06B9-03E098B9E7FA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087B923-59C0-D7F2-CBB1-083DD670306B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AE6B2F1-0C15-39C6-3D1C-C5AB938489FA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80DECCB-69F0-FD89-B5DB-915A81FF23B0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2912052-81B3-D50E-1F46-A99087F6CF06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F637C1B-1976-9991-6515-BA3B6520968D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8A28F00-8048-762C-AF8B-22E368B62A2C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88BD994-7399-8CE0-D2FD-7A2F5163B823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24E9A968-8B9B-A1BA-D6A7-78CCF033B789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634D1DE-C902-0006-94CB-90E22DBE1574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7D6EA49-DDB4-112C-CA6A-781848149EA9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13CABFBF-2185-177A-F6B9-38A1578BB06C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C7DE3EA-6761-E7E7-873C-69EE113B8486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8F6AF1E-59A0-494C-EEE4-B5607B65E22A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A21494B-5D8E-2ED2-DAC0-22753DFBCC69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2EF2A4D-F03C-56D7-2E1D-47556EBD4C1B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7B10AE9-3577-2B47-1D8C-0BD217F974C9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81E3DEDB-AA4E-3DD9-79B7-C4880667BD40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98742000-5C4B-E18C-352E-8F8CBA370310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D36E635C-8214-23BC-5A9B-D5B296340351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FEE06B39-6B06-5261-EFEF-82D27BE71B2A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itre 5">
            <a:extLst>
              <a:ext uri="{FF2B5EF4-FFF2-40B4-BE49-F238E27FC236}">
                <a16:creationId xmlns:a16="http://schemas.microsoft.com/office/drawing/2014/main" id="{ECAD4661-852A-B504-2A3C-4B47EDD0E788}"/>
              </a:ext>
            </a:extLst>
          </p:cNvPr>
          <p:cNvSpPr txBox="1">
            <a:spLocks/>
          </p:cNvSpPr>
          <p:nvPr/>
        </p:nvSpPr>
        <p:spPr>
          <a:xfrm>
            <a:off x="1018140" y="802540"/>
            <a:ext cx="5432667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AVANTAGE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0" name="Gestuelle Primaire de lArbitre de Rugby  Avantage.mp4">
            <a:hlinkClick r:id="" action="ppaction://media"/>
            <a:extLst>
              <a:ext uri="{FF2B5EF4-FFF2-40B4-BE49-F238E27FC236}">
                <a16:creationId xmlns:a16="http://schemas.microsoft.com/office/drawing/2014/main" id="{9E8D680D-C651-33EF-6BF4-42FF17F845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6599" y="2314575"/>
            <a:ext cx="10058400" cy="565785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8AB7A10B-F2DC-0150-B10C-38FA6870CAF7}"/>
              </a:ext>
            </a:extLst>
          </p:cNvPr>
          <p:cNvSpPr txBox="1"/>
          <p:nvPr/>
        </p:nvSpPr>
        <p:spPr>
          <a:xfrm>
            <a:off x="10845303" y="2996759"/>
            <a:ext cx="6706098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Tendre le bras, main à hauteur de la taille vers l’équipe non fautive pendant environ 5 secondes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Et annoncer « AVANTAGE » pour l’équipe qui en bénéficie.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pPr algn="just"/>
            <a:r>
              <a:rPr lang="fr-FR" sz="2700" b="1" i="1" dirty="0">
                <a:solidFill>
                  <a:srgbClr val="FF0000"/>
                </a:solidFill>
                <a:latin typeface="Roboto" panose="02000000000000000000" pitchFamily="2" charset="0"/>
              </a:rPr>
              <a:t>L’avantage se termine si une autre faute est commise par la suite (attaquants ou défenseurs) ou si l’équipe qui en bénéficie perd du terrain.</a:t>
            </a:r>
            <a:endParaRPr lang="fr-FR" sz="2700" b="1" i="1" dirty="0">
              <a:solidFill>
                <a:srgbClr val="FF0000"/>
              </a:solidFill>
            </a:endParaRP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B3878125-F4C1-CED7-F1D5-A306B5BA0E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4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E3CFC-F084-C6D3-402F-020EBDF9B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FD6F27-DF0E-C33C-BED9-95AC868C8CD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16BA06C-8480-AC1E-F0F6-D98B72374CF5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382014C-0CCF-E2D0-D51F-0174837F993A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6CBACBC-3327-C46F-5B05-ECB6B5501623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08F815B-A098-1F85-9868-B4B449415C50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04B92E7-9FE2-A2FD-2815-6F4D01B57A83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DEDAE83-5935-1DD5-1BC9-2578C0CB1E0A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1D22E16-3B82-04A3-31AF-62A59FF6D804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948B39-021F-22CA-EDE3-4C56BD10CB44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58E2108-D18E-3341-BB34-ABF2F9A7741B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7A1B563-D8D8-6D4C-614D-CAD026384F23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4AF1570-BF3C-698E-92E0-595D518DADDC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3E7516C-86BA-F715-3821-EBA743E09F50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88901AE-3537-2004-6D80-6D6646FBD361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3FE04A0-A6DE-32E3-18BB-4DAFB53D9919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73E4ED7-96AB-D123-355D-235D6A8CE1FA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BA8C08DD-20A5-6247-E12A-BC5737CE7848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91336B85-A3CB-F63C-E71E-00E4CC495075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61695AF-1B67-79A3-8BFC-7618020402EF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6503CAB-590A-9DA9-C8A3-1341B190D9EE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C0632E3-A68F-0439-B5CD-64C69455F208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D0F9966-8770-227F-519F-FD751E5CA921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731FC67-131F-D477-D70D-794EBDF49794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9D7408B2-590F-666C-32CC-47E7089D7B9E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298252F9-401D-B462-A306-6F0FA2E01DFD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E4D357E1-6DC1-7A38-DED7-7207AF8E36DE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itre 5">
            <a:extLst>
              <a:ext uri="{FF2B5EF4-FFF2-40B4-BE49-F238E27FC236}">
                <a16:creationId xmlns:a16="http://schemas.microsoft.com/office/drawing/2014/main" id="{ED17AF13-9D27-B3B6-1486-6CC1B1901CB6}"/>
              </a:ext>
            </a:extLst>
          </p:cNvPr>
          <p:cNvSpPr txBox="1">
            <a:spLocks/>
          </p:cNvSpPr>
          <p:nvPr/>
        </p:nvSpPr>
        <p:spPr>
          <a:xfrm>
            <a:off x="1018140" y="802540"/>
            <a:ext cx="5432667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PÉNALITÉ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0" name="Gestuelle Primaire de lArbitre de Rugby  Pénalité.mp4">
            <a:hlinkClick r:id="" action="ppaction://media"/>
            <a:extLst>
              <a:ext uri="{FF2B5EF4-FFF2-40B4-BE49-F238E27FC236}">
                <a16:creationId xmlns:a16="http://schemas.microsoft.com/office/drawing/2014/main" id="{E9675672-C666-E751-A70F-A2317A17D2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50763" y="2197567"/>
            <a:ext cx="10566401" cy="59436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B2A4041-A86D-F246-426A-9737107A7FB7}"/>
              </a:ext>
            </a:extLst>
          </p:cNvPr>
          <p:cNvSpPr txBox="1"/>
          <p:nvPr/>
        </p:nvSpPr>
        <p:spPr>
          <a:xfrm>
            <a:off x="12207441" y="4231223"/>
            <a:ext cx="564108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700" b="1" dirty="0">
                <a:solidFill>
                  <a:srgbClr val="0070C0"/>
                </a:solidFill>
              </a:rPr>
              <a:t>Les épaules parallèles aux lignes de touche, le bras vers le haut pointant vers l’équipe non fautive.</a:t>
            </a:r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pPr algn="just"/>
            <a:b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</a:br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2CC58278-BA7A-B875-E7C8-009F70BE82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D8724-F46B-DA0B-333F-965F8E449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BDA56E-AA5D-AE3A-FC42-4ED1F8DFC1C4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FDB89DE-40D9-B603-0CAC-0211C037EF5D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86C870B-0C9E-1C3C-A8D3-60B88F897DF4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4583593-2A08-3E6A-1FD3-0FA4DBDB02D3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AF55943-F602-ED27-196C-F3E41D7DDB3D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F01101D-5615-F151-3176-410F55FF5414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BE9E3E0-FCB0-3598-E268-441AFF3CBD1E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DA46177-8BB6-6676-9C89-0FCDE03FF3BE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C77475D-BD9D-2B34-F435-B91B69E37228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D62F967-69E5-C7F5-97F8-5381552A6944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D625783-435B-A0A1-5E3C-19111BEE0FC9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62288D0-7F81-AB61-77A6-54290912152E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45E5C53-D697-5030-01F1-5A4C617F9377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552526CF-8AD4-52C4-8F81-C534CFFE34B2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3AC50EE-E5C6-87EA-EA42-DDCD63122A31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86249C7-270F-A216-EE78-203247862FA7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5BC26134-3FED-9C3C-FE82-44115764675B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3FA97AF-3EB5-8C2A-35C5-D36647C7DA85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2A8F91C8-C6B8-966C-D3E3-4D18786DADF7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5ED0A77-F1F0-B5E8-44AA-CED8207BFF4A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E8D131C-559E-6209-CAE0-915377F7A950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DD9E53F-5773-6DE5-4F92-B407D3F072C9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BA641E2-0254-4DF4-A8C7-E810AB56C83C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17076BBE-83D7-2478-A668-FB99DA00F33D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00E4D689-15C1-5370-FCD7-B683DA7E5440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27862779-EEBC-24D3-9451-54B24254058E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Titre 5">
            <a:extLst>
              <a:ext uri="{FF2B5EF4-FFF2-40B4-BE49-F238E27FC236}">
                <a16:creationId xmlns:a16="http://schemas.microsoft.com/office/drawing/2014/main" id="{0B776A6D-21F3-D417-AE18-A78FA4E8B2D8}"/>
              </a:ext>
            </a:extLst>
          </p:cNvPr>
          <p:cNvSpPr txBox="1">
            <a:spLocks/>
          </p:cNvSpPr>
          <p:nvPr/>
        </p:nvSpPr>
        <p:spPr>
          <a:xfrm>
            <a:off x="1018140" y="802540"/>
            <a:ext cx="5432667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HORS-JEU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3" name="Gestuelle Secondaire de lArbitre de Rugby  Hors jeu.mp4">
            <a:hlinkClick r:id="" action="ppaction://media"/>
            <a:extLst>
              <a:ext uri="{FF2B5EF4-FFF2-40B4-BE49-F238E27FC236}">
                <a16:creationId xmlns:a16="http://schemas.microsoft.com/office/drawing/2014/main" id="{08BEA9A1-4006-5351-E08F-9C92DB590B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239" y="2549524"/>
            <a:ext cx="9256890" cy="5207001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0D41F68-2376-C2B2-1846-C92EBE78E460}"/>
              </a:ext>
            </a:extLst>
          </p:cNvPr>
          <p:cNvSpPr txBox="1"/>
          <p:nvPr/>
        </p:nvSpPr>
        <p:spPr>
          <a:xfrm>
            <a:off x="10801109" y="2916412"/>
            <a:ext cx="6343652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Les épaules parallèles à la ligne de touche.</a:t>
            </a:r>
          </a:p>
          <a:p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Bras tendu, doigts pointés vers le bas, la main faisant un cercle</a:t>
            </a:r>
          </a:p>
          <a:p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r>
              <a:rPr lang="fr-FR" sz="2700" b="1" i="1" dirty="0">
                <a:solidFill>
                  <a:srgbClr val="FF0000"/>
                </a:solidFill>
                <a:latin typeface="Roboto" panose="02000000000000000000" pitchFamily="2" charset="0"/>
              </a:rPr>
              <a:t>Pour règle du hors-jeu : </a:t>
            </a:r>
            <a:r>
              <a:rPr lang="fr-FR" sz="2700" b="1" i="1" dirty="0" err="1">
                <a:solidFill>
                  <a:srgbClr val="FF0000"/>
                </a:solidFill>
                <a:latin typeface="Roboto" panose="02000000000000000000" pitchFamily="2" charset="0"/>
              </a:rPr>
              <a:t>cf</a:t>
            </a:r>
            <a:r>
              <a:rPr lang="fr-FR" sz="2700" b="1" i="1" dirty="0">
                <a:solidFill>
                  <a:srgbClr val="FF0000"/>
                </a:solidFill>
                <a:latin typeface="Roboto" panose="02000000000000000000" pitchFamily="2" charset="0"/>
              </a:rPr>
              <a:t> document support cycle</a:t>
            </a:r>
            <a:endParaRPr lang="fr-FR" sz="2700" b="1" i="1" dirty="0">
              <a:solidFill>
                <a:srgbClr val="FF0000"/>
              </a:solidFill>
            </a:endParaRPr>
          </a:p>
        </p:txBody>
      </p:sp>
      <p:pic>
        <p:nvPicPr>
          <p:cNvPr id="26" name="Image 25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B16E8033-06CD-F739-E6A3-F38F538530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1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9C6E-3B0F-A8E2-93DE-7A85A4DE3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AB28FEF-FF79-FE84-CC6D-24B48574A2D5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1FFB899-10C6-0C51-443A-299655C392AB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1617F43-2EC7-81AC-4E5B-E51ADD9CFCC0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6F03AED-D22A-7640-193B-8FBCDB506749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1733886-55EA-E7D0-2D44-FEDDA0E1D8A8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EA23B6A-2352-56BB-F634-4F51A79AAFFA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B1B1115-33DB-9290-B5F6-6E7DF6EBF4D8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32AD115-9C26-138C-9D8C-68F48917B2B7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ED7D70E-0B9E-837C-2415-E7D4754146AD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4B27F47-48C6-39ED-CB38-8633724136FA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AC0F607-B285-C2F0-CBDE-32E91847A210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C5FA356-69FB-0939-88A4-03520BE4B6BD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06D923A-1E9D-7363-FB18-511F92985977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811101E-9BA0-1B17-A0F5-98D02890E3CC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2B418B2-C2BA-209D-2A91-BBCD6BB3635F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CAF5367-4D34-9FC6-D4A0-D2B168022B5A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7985D9EB-B79F-B8C9-4264-ADF1B1813CDF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393EB81-472F-6F5E-524F-D9D46465B84A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8726BA9-2069-43A5-6A49-12934CB804A5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7068F4F-26E2-AA9D-7D84-6D44C1A4D9D1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1A56F29-504F-1346-6198-10652AE0AF0C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02D8064-8DEC-3D61-33E1-5BE85DED1F68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2234486-F234-C741-C157-02BFBDD121DA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699F2DF7-B605-27DC-5A45-B997FF4AB801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4F97E929-4BF8-6BE5-356E-E10DD4114618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2224723F-89EA-F9A6-91EF-91E35DF571F8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6" name="Gestuelle Secondaire de lArbitre de Rugby  Passe en avant.mp4">
            <a:hlinkClick r:id="" action="ppaction://media"/>
            <a:extLst>
              <a:ext uri="{FF2B5EF4-FFF2-40B4-BE49-F238E27FC236}">
                <a16:creationId xmlns:a16="http://schemas.microsoft.com/office/drawing/2014/main" id="{67CAA4A9-5172-B426-7C21-7C81FDB57F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59807" y="2571750"/>
            <a:ext cx="9144000" cy="5143500"/>
          </a:xfrm>
          <a:prstGeom prst="rect">
            <a:avLst/>
          </a:prstGeom>
        </p:spPr>
      </p:pic>
      <p:sp>
        <p:nvSpPr>
          <p:cNvPr id="30" name="Titre 5">
            <a:extLst>
              <a:ext uri="{FF2B5EF4-FFF2-40B4-BE49-F238E27FC236}">
                <a16:creationId xmlns:a16="http://schemas.microsoft.com/office/drawing/2014/main" id="{8563FFA3-31CE-3CDB-3D28-1B4621927949}"/>
              </a:ext>
            </a:extLst>
          </p:cNvPr>
          <p:cNvSpPr txBox="1">
            <a:spLocks/>
          </p:cNvSpPr>
          <p:nvPr/>
        </p:nvSpPr>
        <p:spPr>
          <a:xfrm>
            <a:off x="1125296" y="823970"/>
            <a:ext cx="6911423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PASSE EN AVANT</a:t>
            </a:r>
            <a:endParaRPr lang="fr-FR" b="1" dirty="0">
              <a:solidFill>
                <a:schemeClr val="accent2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D6CA246-1EA7-D4D7-3A25-E2193D5C0B90}"/>
              </a:ext>
            </a:extLst>
          </p:cNvPr>
          <p:cNvSpPr txBox="1"/>
          <p:nvPr/>
        </p:nvSpPr>
        <p:spPr>
          <a:xfrm>
            <a:off x="10821883" y="4822961"/>
            <a:ext cx="64079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Les mains font le geste de passer le ballon devant</a:t>
            </a:r>
            <a:endParaRPr lang="fr-FR" sz="2700" b="1" dirty="0">
              <a:solidFill>
                <a:srgbClr val="0070C0"/>
              </a:solidFill>
            </a:endParaRP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77AA53DF-5989-9C46-2EBB-8DC4A41ABF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6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D4AED-AB6F-D755-AC30-DAAB41939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0DDC9AB-F08A-7972-3FA7-E90A5DF8C2C3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D37DF3E-011C-134B-E6B9-AFDE14E7C0A9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8C76065-CC4E-A62C-B9FB-7A6D2ABF300B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B8A6AC0-FC90-2A67-D50B-1889163C3F33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A9875BF-AFD0-7D7D-1DA1-9A2FC06C73D3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E55E475-C58C-790C-B787-1109F5664AA9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3C0EC61-F546-D52A-0112-4213BC3F116B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EB02279-9DF2-C125-D261-BB4DE2096CAB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ABB680F-2CB2-92A5-8CA4-784E19BE57E9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7ED2B9C-760E-9C6F-4A1B-2E2ED998EE7E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4E84730-6C86-11B8-4964-38CA20A4D2D2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6D00F9E-D77D-3274-CDE8-7978C48953A2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CE7F21F-2422-7A98-BA1B-C61F8D91756F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6F72B02-14C7-E1BB-FC30-C2D208BC1B5B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C3E7DB4-787E-B867-8276-948687C12EA3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19E1DFA-6E10-039B-1EFC-42448B848FE6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4EE22301-D53B-873E-19EB-7529660B977D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1965779-FA93-E5AC-B49F-148DEE332F3D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3C50BE0-2D6C-FB46-D4B9-E8B7F054FD14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A80D146-587D-78FB-E2C4-F480FDDEE343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4DECCFC-672B-E5D2-F217-538C1E3FC95D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8979850-65E3-EF73-FC69-138A46F6943B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17C067D2-CCC0-2C5F-A392-1A78BDFD6E97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73F4BF07-9D46-F679-977D-68ECE9FAE3B9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9608D540-F33F-2845-EB03-40C57B3FAE7A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029655E6-657F-E726-023F-3DE38F869754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Titre 5">
            <a:extLst>
              <a:ext uri="{FF2B5EF4-FFF2-40B4-BE49-F238E27FC236}">
                <a16:creationId xmlns:a16="http://schemas.microsoft.com/office/drawing/2014/main" id="{7201462B-A959-F44D-C2F3-B4F79A5E67A5}"/>
              </a:ext>
            </a:extLst>
          </p:cNvPr>
          <p:cNvSpPr txBox="1">
            <a:spLocks/>
          </p:cNvSpPr>
          <p:nvPr/>
        </p:nvSpPr>
        <p:spPr>
          <a:xfrm>
            <a:off x="1018140" y="802540"/>
            <a:ext cx="5432667" cy="95646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chemeClr val="accent2"/>
                </a:solidFill>
              </a:rPr>
              <a:t>ESSAI</a:t>
            </a:r>
            <a:endParaRPr lang="fr-FR" b="1" dirty="0">
              <a:solidFill>
                <a:schemeClr val="accent2"/>
              </a:solidFill>
            </a:endParaRPr>
          </a:p>
        </p:txBody>
      </p:sp>
      <p:pic>
        <p:nvPicPr>
          <p:cNvPr id="30" name="Gestuelle Primaire de lArbitre de Rugby  Essai.mp4">
            <a:hlinkClick r:id="" action="ppaction://media"/>
            <a:extLst>
              <a:ext uri="{FF2B5EF4-FFF2-40B4-BE49-F238E27FC236}">
                <a16:creationId xmlns:a16="http://schemas.microsoft.com/office/drawing/2014/main" id="{B426C71E-0C24-F6C7-25B5-5BD09FBF19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8140" y="2571750"/>
            <a:ext cx="9144000" cy="514350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D4588EA-86B9-26AD-44FD-68A6FDC051BD}"/>
              </a:ext>
            </a:extLst>
          </p:cNvPr>
          <p:cNvSpPr txBox="1"/>
          <p:nvPr/>
        </p:nvSpPr>
        <p:spPr>
          <a:xfrm>
            <a:off x="10458452" y="3620006"/>
            <a:ext cx="7608093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L’arbitre dos à la ligne de ballon mort.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 épaules parallèles à la ligne de but. 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Bras levé à la verticale.</a:t>
            </a:r>
          </a:p>
          <a:p>
            <a:pPr algn="just"/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  <a:p>
            <a:pPr algn="just"/>
            <a: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  <a:t>Et annonce « ESSAI » </a:t>
            </a:r>
          </a:p>
          <a:p>
            <a:pPr algn="just"/>
            <a:br>
              <a:rPr lang="fr-FR" sz="2700" b="1" dirty="0">
                <a:solidFill>
                  <a:srgbClr val="0070C0"/>
                </a:solidFill>
                <a:latin typeface="Roboto" panose="02000000000000000000" pitchFamily="2" charset="0"/>
              </a:rPr>
            </a:br>
            <a:endParaRPr lang="fr-FR" sz="2700" b="1" dirty="0">
              <a:solidFill>
                <a:srgbClr val="0070C0"/>
              </a:solidFill>
              <a:latin typeface="Roboto" panose="02000000000000000000" pitchFamily="2" charset="0"/>
            </a:endParaRP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4D1C9719-2436-C057-9238-35329B1995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AF98F-F331-0C10-DC0A-06CC7C17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4771E2-C931-4FA3-E6C9-D8A76B49D58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C33739F-D926-FD18-58DF-3E656D39CC0B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D2BE519-900C-EE60-9269-A8B297347D28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2CD47ED-B8CD-5163-2C9D-21447519CE8A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6964DBB-ABF8-4D3E-A54F-0B5F43EA188E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1A21122-D05E-E318-60F3-F1693162837A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58B2272-66B6-CCFB-7A06-CCF629B37A12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227E2F1-C631-EB76-323B-57A463095856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6289334-7F26-6ADC-FF36-F48EBF1FB2C2}"/>
              </a:ext>
            </a:extLst>
          </p:cNvPr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146AF58-E3C5-57FA-B8B2-972CF06285DA}"/>
              </a:ext>
            </a:extLst>
          </p:cNvPr>
          <p:cNvGrpSpPr/>
          <p:nvPr/>
        </p:nvGrpSpPr>
        <p:grpSpPr>
          <a:xfrm>
            <a:off x="3177004" y="9525"/>
            <a:ext cx="5191958" cy="10277475"/>
            <a:chOff x="0" y="0"/>
            <a:chExt cx="6922611" cy="137033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3983448-32B2-4372-A049-0E1D68309212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53E75E1-3EC9-F41E-D994-7DBE6AE7FB6E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67C95B5-FF31-C934-0B28-2505DBAE9090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B76C3B8C-4DFE-06FA-7AC5-8950BE5BE7B8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2CF3D25-A6B5-2274-2BDB-32C49E1821CE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FA37948-D4BC-8163-86E9-0E7984166B6D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FE653853-5718-C7C7-2F74-26A7ECD5DA6B}"/>
              </a:ext>
            </a:extLst>
          </p:cNvPr>
          <p:cNvGrpSpPr/>
          <p:nvPr/>
        </p:nvGrpSpPr>
        <p:grpSpPr>
          <a:xfrm>
            <a:off x="238125" y="9525"/>
            <a:ext cx="5191958" cy="10277475"/>
            <a:chOff x="0" y="0"/>
            <a:chExt cx="6922611" cy="137033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E7D6260-3F56-1592-1D8D-FF03A18A2897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1102B84-E1AA-E383-E50C-593DF23A6D5B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1168C53-F415-A471-4B28-E72F3D6316B2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1006940-DF37-3762-7300-E7B9EE7B083B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DC09F172-B4AB-7464-1576-6908C90CED11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2CAECBD-6255-37CD-3C7D-762F1427C1E4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8143DDD2-5C5D-F62D-DAFE-911FF646E1A6}"/>
              </a:ext>
            </a:extLst>
          </p:cNvPr>
          <p:cNvSpPr txBox="1"/>
          <p:nvPr/>
        </p:nvSpPr>
        <p:spPr>
          <a:xfrm>
            <a:off x="1206671" y="4486684"/>
            <a:ext cx="14897100" cy="139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00"/>
              </a:lnSpc>
            </a:pPr>
            <a:r>
              <a:rPr lang="en-US" sz="10400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LE RUGBY À L’ÉCOLE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7D05963F-5CD1-38AD-9680-7560CB497BB0}"/>
              </a:ext>
            </a:extLst>
          </p:cNvPr>
          <p:cNvSpPr txBox="1"/>
          <p:nvPr/>
        </p:nvSpPr>
        <p:spPr>
          <a:xfrm>
            <a:off x="10203684" y="6286380"/>
            <a:ext cx="5722116" cy="59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03/12/2025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ECF99610-EA80-A1DB-3711-B6FA3BC32891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0" name="Image 29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89B90AFD-E380-E9F8-34EE-865075993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8313BA13-3EA4-CF5B-0D4E-814AFCC4514A}"/>
              </a:ext>
            </a:extLst>
          </p:cNvPr>
          <p:cNvGrpSpPr/>
          <p:nvPr/>
        </p:nvGrpSpPr>
        <p:grpSpPr>
          <a:xfrm>
            <a:off x="3733800" y="8663015"/>
            <a:ext cx="2198007" cy="1590776"/>
            <a:chOff x="3733800" y="8663015"/>
            <a:chExt cx="2198007" cy="159077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22BA25-EC39-254A-FAEC-0F6BCD54F0C1}"/>
                </a:ext>
              </a:extLst>
            </p:cNvPr>
            <p:cNvSpPr/>
            <p:nvPr/>
          </p:nvSpPr>
          <p:spPr>
            <a:xfrm>
              <a:off x="3733800" y="8663015"/>
              <a:ext cx="2198007" cy="15907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DD4B9482-BEAD-A4BC-048F-B446A79ACEA2}"/>
                </a:ext>
              </a:extLst>
            </p:cNvPr>
            <p:cNvSpPr/>
            <p:nvPr/>
          </p:nvSpPr>
          <p:spPr>
            <a:xfrm>
              <a:off x="3749030" y="8724900"/>
              <a:ext cx="2182777" cy="1452539"/>
            </a:xfrm>
            <a:custGeom>
              <a:avLst/>
              <a:gdLst/>
              <a:ahLst/>
              <a:cxnLst/>
              <a:rect l="l" t="t" r="r" b="b"/>
              <a:pathLst>
                <a:path w="2182777" h="1452539">
                  <a:moveTo>
                    <a:pt x="0" y="0"/>
                  </a:moveTo>
                  <a:lnTo>
                    <a:pt x="2182777" y="0"/>
                  </a:lnTo>
                  <a:lnTo>
                    <a:pt x="2182777" y="1452539"/>
                  </a:lnTo>
                  <a:lnTo>
                    <a:pt x="0" y="1452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99775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C1F28-8AE4-6B4B-C7D9-438C6829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06DBBE-9D80-C657-570F-8B9158814438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A670AF0-296A-B7E8-D1EA-494DAF0F04DD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4D8D1F7-6227-EB6C-6504-C7361F3F9B35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D50F931-4125-8C6D-C3F0-CDDB83CE15E5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C9B5DC-51EA-4710-A539-C984DE9A77F7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C0717DD-7063-26F4-F4EF-AD13DEEEEE1D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6D1B648-D70F-3F20-38CB-2BEBAAB2CC58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922C64-C3D8-8B07-AC41-31068828F07F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7F460EF-9C71-F7F8-DA7E-CB1601853845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798D06F3-33F8-EF2B-BC20-AE7BC37D2DD2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7985A95-7A06-1FB8-C648-60C740B3221C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BDC693A-60FD-66BA-D1A7-37D29F23D40A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5205863-9A8E-8915-CA31-6780DB57D5F7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FD45CDF9-C701-3CFC-677F-0A5C906A3FBF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09A49CD-FABA-73C6-6014-6771187AC8CB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149571C-21EA-0DA8-8A14-08C7D675ABBA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D742C519-44C0-C2BB-2CAE-E6A6F8FDE912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C88AD217-1357-7EA4-3E49-9F9C111B870B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67FAA62-D7C4-8DC5-29B1-9774B845F7C6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8870014-702B-E082-EDB4-3F89D6E2FC09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505DC574-D008-146E-1B1D-D78B28EACFC3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27CBFB1-A0B6-FF84-9683-B977E43AB4EB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2245843-8E4B-B920-8796-7E221888EB67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49C9AEC4-F7D8-7CE4-CDD9-89A29EE7CE06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C91D6C61-B4B1-BD07-3DBC-0BC921B2503F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E20D7563-C0E8-9F39-921D-AE1F043E767D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5">
            <a:extLst>
              <a:ext uri="{FF2B5EF4-FFF2-40B4-BE49-F238E27FC236}">
                <a16:creationId xmlns:a16="http://schemas.microsoft.com/office/drawing/2014/main" id="{0E2E912D-477C-3079-213B-2B8024D06209}"/>
              </a:ext>
            </a:extLst>
          </p:cNvPr>
          <p:cNvGrpSpPr/>
          <p:nvPr/>
        </p:nvGrpSpPr>
        <p:grpSpPr>
          <a:xfrm>
            <a:off x="685800" y="823395"/>
            <a:ext cx="15773400" cy="803447"/>
            <a:chOff x="0" y="0"/>
            <a:chExt cx="21031200" cy="107126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ED2CFD9E-63BB-149D-49A8-F668468CD95E}"/>
                </a:ext>
              </a:extLst>
            </p:cNvPr>
            <p:cNvSpPr/>
            <p:nvPr/>
          </p:nvSpPr>
          <p:spPr>
            <a:xfrm>
              <a:off x="0" y="0"/>
              <a:ext cx="21031200" cy="1071262"/>
            </a:xfrm>
            <a:custGeom>
              <a:avLst/>
              <a:gdLst/>
              <a:ahLst/>
              <a:cxnLst/>
              <a:rect l="l" t="t" r="r" b="b"/>
              <a:pathLst>
                <a:path w="21031200" h="1071262">
                  <a:moveTo>
                    <a:pt x="0" y="0"/>
                  </a:moveTo>
                  <a:lnTo>
                    <a:pt x="21031200" y="0"/>
                  </a:lnTo>
                  <a:lnTo>
                    <a:pt x="21031200" y="1071262"/>
                  </a:lnTo>
                  <a:lnTo>
                    <a:pt x="0" y="10712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id="{D7125BF3-DDBD-4107-2E35-F0FEE4C9BAC6}"/>
                </a:ext>
              </a:extLst>
            </p:cNvPr>
            <p:cNvSpPr txBox="1"/>
            <p:nvPr/>
          </p:nvSpPr>
          <p:spPr>
            <a:xfrm>
              <a:off x="0" y="38100"/>
              <a:ext cx="21031200" cy="10331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36"/>
                </a:lnSpc>
              </a:pPr>
              <a:r>
                <a:rPr lang="en-US" sz="42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Module </a:t>
              </a:r>
              <a:r>
                <a:rPr lang="en-US" sz="42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d’apprentissage</a:t>
              </a:r>
              <a:r>
                <a:rPr lang="en-US" sz="42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Cycle 3 </a:t>
              </a:r>
            </a:p>
          </p:txBody>
        </p:sp>
      </p:grpSp>
      <p:grpSp>
        <p:nvGrpSpPr>
          <p:cNvPr id="32" name="Group 11">
            <a:extLst>
              <a:ext uri="{FF2B5EF4-FFF2-40B4-BE49-F238E27FC236}">
                <a16:creationId xmlns:a16="http://schemas.microsoft.com/office/drawing/2014/main" id="{354E150F-F55E-03E1-B099-BAB6C249B4A8}"/>
              </a:ext>
            </a:extLst>
          </p:cNvPr>
          <p:cNvGrpSpPr/>
          <p:nvPr/>
        </p:nvGrpSpPr>
        <p:grpSpPr>
          <a:xfrm>
            <a:off x="10095067" y="2631103"/>
            <a:ext cx="7598174" cy="8280951"/>
            <a:chOff x="0" y="0"/>
            <a:chExt cx="10130898" cy="11644132"/>
          </a:xfrm>
        </p:grpSpPr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8798E7B7-3E0D-3AE4-A7C3-89190FCFA5DA}"/>
                </a:ext>
              </a:extLst>
            </p:cNvPr>
            <p:cNvSpPr/>
            <p:nvPr/>
          </p:nvSpPr>
          <p:spPr>
            <a:xfrm>
              <a:off x="0" y="0"/>
              <a:ext cx="10130898" cy="11644132"/>
            </a:xfrm>
            <a:custGeom>
              <a:avLst/>
              <a:gdLst/>
              <a:ahLst/>
              <a:cxnLst/>
              <a:rect l="l" t="t" r="r" b="b"/>
              <a:pathLst>
                <a:path w="10130898" h="11644132">
                  <a:moveTo>
                    <a:pt x="0" y="0"/>
                  </a:moveTo>
                  <a:lnTo>
                    <a:pt x="10130898" y="0"/>
                  </a:lnTo>
                  <a:lnTo>
                    <a:pt x="10130898" y="11644132"/>
                  </a:lnTo>
                  <a:lnTo>
                    <a:pt x="0" y="116441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45C9C75E-246B-0DF3-86ED-36ED306678C7}"/>
                </a:ext>
              </a:extLst>
            </p:cNvPr>
            <p:cNvSpPr txBox="1"/>
            <p:nvPr/>
          </p:nvSpPr>
          <p:spPr>
            <a:xfrm>
              <a:off x="0" y="19051"/>
              <a:ext cx="10130898" cy="916097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Science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Connaissance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corps (les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os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les muscles, les articulations...)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Centre de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gravité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poussée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/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résistance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)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Les leviers,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poids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contrepoids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/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plaquage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La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diététique</a:t>
              </a: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Technologie (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évolution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matériel de rugby : ballon, maillots, etc..)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Arts </a:t>
              </a:r>
              <a:r>
                <a:rPr lang="en-US" sz="1650" b="1" u="sng" dirty="0" err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visuels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Création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d'une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affiche pour la rencontre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un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trophée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à la manière du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sculpteur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J.P. Rives </a:t>
              </a:r>
              <a:r>
                <a:rPr lang="en-US" sz="1650" b="1" u="sng" dirty="0">
                  <a:solidFill>
                    <a:srgbClr val="0563C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(</a:t>
              </a:r>
              <a:r>
                <a:rPr lang="en-US" sz="1650" b="1" u="sng" dirty="0" err="1">
                  <a:solidFill>
                    <a:srgbClr val="0563C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ici</a:t>
              </a:r>
              <a:r>
                <a:rPr lang="en-US" sz="1650" b="1" u="sng" dirty="0">
                  <a:solidFill>
                    <a:srgbClr val="0563C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)</a:t>
              </a:r>
            </a:p>
            <a:p>
              <a:pPr marL="984409" lvl="2" indent="-328136" algn="l">
                <a:lnSpc>
                  <a:spcPts val="1782"/>
                </a:lnSpc>
              </a:pPr>
              <a:r>
                <a:rPr lang="en-US" sz="1650" i="1" dirty="0">
                  <a:solidFill>
                    <a:srgbClr val="2E8FCE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Avec un fil </a:t>
              </a:r>
              <a:r>
                <a:rPr lang="en-US" sz="1650" i="1" dirty="0" err="1">
                  <a:solidFill>
                    <a:srgbClr val="2E8FCE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d’étain</a:t>
              </a:r>
              <a:r>
                <a:rPr lang="en-US" sz="1650" i="1" dirty="0">
                  <a:solidFill>
                    <a:srgbClr val="2E8FCE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 par </a:t>
              </a:r>
              <a:r>
                <a:rPr lang="en-US" sz="1650" i="1" dirty="0" err="1">
                  <a:solidFill>
                    <a:srgbClr val="2E8FCE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exemple</a:t>
              </a:r>
              <a:endParaRPr lang="en-US" sz="1650" i="1" dirty="0">
                <a:solidFill>
                  <a:srgbClr val="2E8FCE"/>
                </a:solidFill>
                <a:latin typeface="Roboto Italics"/>
                <a:ea typeface="Roboto Italics"/>
                <a:cs typeface="Roboto Italics"/>
                <a:sym typeface="Roboto Italics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emblèmes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(à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)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Initiation à la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vidéo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: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filmer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une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séquence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jeu.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TICE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Chercher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se documenter à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l'aide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d'un support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multimédia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Rédaction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règles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communication des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règles</a:t>
              </a: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Communiquer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choisissant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le support le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mieux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adapté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clé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USB,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messagerie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création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vidéo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etc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…)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Langue </a:t>
              </a:r>
              <a:r>
                <a:rPr lang="en-US" sz="1650" b="1" u="sng" dirty="0" err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vivante</a:t>
              </a:r>
              <a:endParaRPr lang="en-US" sz="1650" b="1" u="sng" dirty="0">
                <a:solidFill>
                  <a:srgbClr val="2E8FCE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Spécificité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culturelle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pays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anglo-saxons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: la culture anglaise (la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ville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Rugby, William Webb Ellis…), écossaise (les chants de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MurreyField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l’histoire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chardon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écossais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),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irlandaise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(La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réunion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deux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Irlandes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),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sud-africaine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(la CDM 1995), américaine (Perry Baker, la star du Rugby à 7 et les JO),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néo-zélandaise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(les all Blacks / le haka),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australienne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(le Wallaby), etc..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Espagnol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(rugby à 7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féminin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rugby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argentin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(les Pumas) </a:t>
              </a:r>
            </a:p>
          </p:txBody>
        </p:sp>
      </p:grpSp>
      <p:grpSp>
        <p:nvGrpSpPr>
          <p:cNvPr id="35" name="Group 14">
            <a:extLst>
              <a:ext uri="{FF2B5EF4-FFF2-40B4-BE49-F238E27FC236}">
                <a16:creationId xmlns:a16="http://schemas.microsoft.com/office/drawing/2014/main" id="{FC7B32AF-3434-1FAD-C209-26B68C7D8B6C}"/>
              </a:ext>
            </a:extLst>
          </p:cNvPr>
          <p:cNvGrpSpPr/>
          <p:nvPr/>
        </p:nvGrpSpPr>
        <p:grpSpPr>
          <a:xfrm>
            <a:off x="2188111" y="3175899"/>
            <a:ext cx="7598174" cy="6858000"/>
            <a:chOff x="0" y="0"/>
            <a:chExt cx="10130898" cy="9144000"/>
          </a:xfrm>
        </p:grpSpPr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09EC6F06-B440-9CE5-326D-E8C225A549FF}"/>
                </a:ext>
              </a:extLst>
            </p:cNvPr>
            <p:cNvSpPr/>
            <p:nvPr/>
          </p:nvSpPr>
          <p:spPr>
            <a:xfrm>
              <a:off x="0" y="0"/>
              <a:ext cx="10130898" cy="9144000"/>
            </a:xfrm>
            <a:custGeom>
              <a:avLst/>
              <a:gdLst/>
              <a:ahLst/>
              <a:cxnLst/>
              <a:rect l="l" t="t" r="r" b="b"/>
              <a:pathLst>
                <a:path w="10130898" h="9144000">
                  <a:moveTo>
                    <a:pt x="0" y="0"/>
                  </a:moveTo>
                  <a:lnTo>
                    <a:pt x="10130898" y="0"/>
                  </a:lnTo>
                  <a:lnTo>
                    <a:pt x="10130898" y="9144000"/>
                  </a:lnTo>
                  <a:lnTo>
                    <a:pt x="0" y="91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6634F105-C742-1E9E-E914-DB20C6540FF2}"/>
                </a:ext>
              </a:extLst>
            </p:cNvPr>
            <p:cNvSpPr txBox="1"/>
            <p:nvPr/>
          </p:nvSpPr>
          <p:spPr>
            <a:xfrm>
              <a:off x="0" y="19050"/>
              <a:ext cx="10130898" cy="91249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 err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Géographie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Repérer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les équipes du top 14 sur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une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carte de France,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repérer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les pays participants à la coupe du monde, sur un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planisphère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une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carte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légendée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 fiche pays / continent (recherche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documentaire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utilisation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documents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géographiques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Histoire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Rechercher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l'origine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rugby (et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autres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sports) 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l'incidence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pays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anglo-saxons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sur le sport. (à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mettre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lien avec les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compétences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développées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TICE...)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Lire 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compléter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une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frise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chronologique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b="1" u="sng" dirty="0" err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Mathématiques</a:t>
              </a:r>
              <a:r>
                <a:rPr lang="en-US" sz="1650" b="1" dirty="0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: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Géométrie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: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parallèles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perpendiculaires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figures planes,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agrandissement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réduction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figure.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Mesures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: longueurs,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aires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et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périmètres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mesure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temps.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Proportionnalité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(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échelles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terrains pour les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règles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).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Créations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problèmes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à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partir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la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règle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nombre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joueurs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largeur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du terrain,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décompte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points.</a:t>
              </a:r>
            </a:p>
            <a:p>
              <a:pPr marL="984409" lvl="2" indent="-328136" algn="l">
                <a:lnSpc>
                  <a:spcPts val="1782"/>
                </a:lnSpc>
                <a:buFont typeface="Arial"/>
                <a:buChar char="⚬"/>
              </a:pP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Création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des tableaux pour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l'organisation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de la rencontre (score, </a:t>
              </a:r>
              <a:r>
                <a:rPr lang="en-US" sz="1650" dirty="0" err="1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matchs</a:t>
              </a:r>
              <a:r>
                <a:rPr lang="en-US" sz="1650" dirty="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, etc.)</a:t>
              </a:r>
            </a:p>
            <a:p>
              <a:pPr marL="984409" lvl="2" indent="-328136" algn="l">
                <a:lnSpc>
                  <a:spcPts val="1782"/>
                </a:lnSpc>
              </a:pPr>
              <a:endParaRPr lang="en-US" sz="1650" dirty="0">
                <a:solidFill>
                  <a:srgbClr val="2E8FC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8" name="Image 37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5F5003AF-8D9F-0C7B-7072-5CA46990AD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69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906A8-1BC1-8757-EE2A-F9A8DC72C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D3050A-04FE-B8D0-7EC7-9DBF48350ACA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75E5D61-4E8C-CF98-0A59-E61302C8FCB4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1667E04E-0D77-AD10-754F-AA6BD3C40B5F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CDC25A0-4AD9-7DC6-B58D-6452DB8E0AD3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0D96FE2-933D-68EE-1827-7BEF3FC484B5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43F4F43-30D5-2736-CDCE-AFE3858DE0D3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1D03D8-6C6C-8371-9802-47F91F7D587D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9BD0799-B427-0F40-305C-E513478805C1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5BAA59B-7ADF-F657-D569-A59D5E8D611C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EC26BA5-D30C-0604-F096-1DFACAE20EDB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F35759A-B82D-805A-72BA-8C481A186743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0080B75-BDAC-93A3-5A6C-C80A4C8C7716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EECB347-4C96-5D3C-FFC9-F974F44E6445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1C74055-817A-E665-A289-9018F13F0222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3EE549D-2412-0792-B03B-24E637C526F7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1CED4ED7-49B2-BE67-1CC9-3F91ACA2101C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E54362FE-718F-3D58-23EA-F7BFA065AE59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DE8E594-940E-8092-463E-48D7A40E2291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C2C9514-4F8B-1C05-DF6D-A4F5AFDB233F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C3CD398B-B5BD-A826-CCC0-B3901C85DA99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2F74547-BFEB-FF6A-00AD-6DD009EAECE5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D0DD5CD-6FDE-5EB9-CA95-E63BE156CABE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B1E6673-0010-B72C-D895-F7B230C479FD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8EA7C59E-E07A-FDDA-562D-B2ACAC2F50D6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BFBBAD4E-4DC8-4A9E-31F3-1AB16CB700D9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4A4D61C0-7FCA-BB6F-4787-C0F9AC3E32D3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5">
            <a:extLst>
              <a:ext uri="{FF2B5EF4-FFF2-40B4-BE49-F238E27FC236}">
                <a16:creationId xmlns:a16="http://schemas.microsoft.com/office/drawing/2014/main" id="{490E0035-6218-67F0-E8A1-F30D6507A5C2}"/>
              </a:ext>
            </a:extLst>
          </p:cNvPr>
          <p:cNvGrpSpPr/>
          <p:nvPr/>
        </p:nvGrpSpPr>
        <p:grpSpPr>
          <a:xfrm>
            <a:off x="1578236" y="1441685"/>
            <a:ext cx="15773400" cy="803446"/>
            <a:chOff x="0" y="0"/>
            <a:chExt cx="21031200" cy="1071262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DDA34805-1954-F25D-4188-19AD699D5D27}"/>
                </a:ext>
              </a:extLst>
            </p:cNvPr>
            <p:cNvSpPr/>
            <p:nvPr/>
          </p:nvSpPr>
          <p:spPr>
            <a:xfrm>
              <a:off x="0" y="0"/>
              <a:ext cx="21031200" cy="1071262"/>
            </a:xfrm>
            <a:custGeom>
              <a:avLst/>
              <a:gdLst/>
              <a:ahLst/>
              <a:cxnLst/>
              <a:rect l="l" t="t" r="r" b="b"/>
              <a:pathLst>
                <a:path w="21031200" h="1071262">
                  <a:moveTo>
                    <a:pt x="0" y="0"/>
                  </a:moveTo>
                  <a:lnTo>
                    <a:pt x="21031200" y="0"/>
                  </a:lnTo>
                  <a:lnTo>
                    <a:pt x="21031200" y="1071262"/>
                  </a:lnTo>
                  <a:lnTo>
                    <a:pt x="0" y="107126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id="{DD2BE5E3-A731-960B-24FE-78B4C9485C59}"/>
                </a:ext>
              </a:extLst>
            </p:cNvPr>
            <p:cNvSpPr txBox="1"/>
            <p:nvPr/>
          </p:nvSpPr>
          <p:spPr>
            <a:xfrm>
              <a:off x="0" y="38100"/>
              <a:ext cx="21031200" cy="10331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36"/>
                </a:lnSpc>
              </a:pPr>
              <a:r>
                <a:rPr lang="en-US" sz="42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Module </a:t>
              </a:r>
              <a:r>
                <a:rPr lang="en-US" sz="42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d’apprentissage</a:t>
              </a:r>
              <a:r>
                <a:rPr lang="en-US" sz="42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cycle 2 :</a:t>
              </a:r>
            </a:p>
          </p:txBody>
        </p:sp>
      </p:grpSp>
      <p:grpSp>
        <p:nvGrpSpPr>
          <p:cNvPr id="32" name="Group 11">
            <a:extLst>
              <a:ext uri="{FF2B5EF4-FFF2-40B4-BE49-F238E27FC236}">
                <a16:creationId xmlns:a16="http://schemas.microsoft.com/office/drawing/2014/main" id="{FD4AB191-96DA-AAFF-B047-AD81EF53843D}"/>
              </a:ext>
            </a:extLst>
          </p:cNvPr>
          <p:cNvGrpSpPr/>
          <p:nvPr/>
        </p:nvGrpSpPr>
        <p:grpSpPr>
          <a:xfrm>
            <a:off x="1578236" y="2655592"/>
            <a:ext cx="9316176" cy="3578601"/>
            <a:chOff x="0" y="0"/>
            <a:chExt cx="12421568" cy="4771468"/>
          </a:xfrm>
        </p:grpSpPr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96571FCD-EE55-BE6D-A3E2-5CEF32903DF8}"/>
                </a:ext>
              </a:extLst>
            </p:cNvPr>
            <p:cNvSpPr/>
            <p:nvPr/>
          </p:nvSpPr>
          <p:spPr>
            <a:xfrm>
              <a:off x="0" y="0"/>
              <a:ext cx="12421568" cy="4771468"/>
            </a:xfrm>
            <a:custGeom>
              <a:avLst/>
              <a:gdLst/>
              <a:ahLst/>
              <a:cxnLst/>
              <a:rect l="l" t="t" r="r" b="b"/>
              <a:pathLst>
                <a:path w="12421568" h="4771468">
                  <a:moveTo>
                    <a:pt x="0" y="0"/>
                  </a:moveTo>
                  <a:lnTo>
                    <a:pt x="12421568" y="0"/>
                  </a:lnTo>
                  <a:lnTo>
                    <a:pt x="12421568" y="4771468"/>
                  </a:lnTo>
                  <a:lnTo>
                    <a:pt x="0" y="47714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F8FE4038-7122-0577-4ECC-DDA07FD5855C}"/>
                </a:ext>
              </a:extLst>
            </p:cNvPr>
            <p:cNvSpPr txBox="1"/>
            <p:nvPr/>
          </p:nvSpPr>
          <p:spPr>
            <a:xfrm>
              <a:off x="0" y="19050"/>
              <a:ext cx="12421568" cy="475241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34340" lvl="1" indent="-217170" algn="l">
                <a:lnSpc>
                  <a:spcPts val="2592"/>
                </a:lnSpc>
                <a:buFont typeface="Arial"/>
                <a:buChar char="•"/>
              </a:pPr>
              <a:r>
                <a:rPr lang="en-US" sz="2400" b="1" u="sng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Géographie</a:t>
              </a:r>
              <a:r>
                <a:rPr lang="en-US" sz="2400" b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du rugby en France, en Europe et dans le monde :</a:t>
              </a:r>
            </a:p>
            <a:p>
              <a:pPr marL="380048" lvl="1" indent="-190024" algn="l">
                <a:lnSpc>
                  <a:spcPts val="2268"/>
                </a:lnSpc>
              </a:pPr>
              <a:endParaRPr lang="en-US" sz="2400" b="1">
                <a:solidFill>
                  <a:srgbClr val="2E8FCE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 marL="1065848" lvl="2" indent="-355282" algn="l">
                <a:lnSpc>
                  <a:spcPts val="2268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Découvrir des espaces de plus en plus lointains, travail sur globe et carte. Le rugby de haut niveau est présent sur tous les continents !</a:t>
              </a:r>
            </a:p>
            <a:p>
              <a:pPr marL="1065848" lvl="2" indent="-355282" algn="l">
                <a:lnSpc>
                  <a:spcPts val="2268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Lire une carte et situer une ville sur cette même carte, en s’aidant par exemple des clubs des championnats de France professionnels/ TOP14+ProD2+National)</a:t>
              </a:r>
            </a:p>
            <a:p>
              <a:pPr marL="1065848" lvl="2" indent="-355282" algn="l">
                <a:lnSpc>
                  <a:spcPts val="2268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Expansion du Commonwealth (Am. Du Nord, Australie, NZ, etc..)</a:t>
              </a:r>
            </a:p>
            <a:p>
              <a:pPr marL="1065848" lvl="2" indent="-355282" algn="l">
                <a:lnSpc>
                  <a:spcPts val="2268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Suivre le circuit du HSBC 7’S (Sevens Series) </a:t>
              </a:r>
              <a:r>
                <a:rPr lang="en-US" sz="2100" u="sng">
                  <a:solidFill>
                    <a:srgbClr val="0563C1"/>
                  </a:solidFill>
                  <a:latin typeface="Roboto"/>
                  <a:ea typeface="Roboto"/>
                  <a:cs typeface="Roboto"/>
                  <a:sym typeface="Roboto"/>
                </a:rPr>
                <a:t>/carte/</a:t>
              </a:r>
            </a:p>
            <a:p>
              <a:pPr marL="1065848" lvl="2" indent="-355282" algn="l">
                <a:lnSpc>
                  <a:spcPts val="2268"/>
                </a:lnSpc>
              </a:pPr>
              <a:endParaRPr lang="en-US" sz="21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aphicFrame>
        <p:nvGraphicFramePr>
          <p:cNvPr id="35" name="Table 14">
            <a:extLst>
              <a:ext uri="{FF2B5EF4-FFF2-40B4-BE49-F238E27FC236}">
                <a16:creationId xmlns:a16="http://schemas.microsoft.com/office/drawing/2014/main" id="{B55E3766-D5AB-34F0-4F8D-57D26931B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669343"/>
              </p:ext>
            </p:extLst>
          </p:nvPr>
        </p:nvGraphicFramePr>
        <p:xfrm>
          <a:off x="11075664" y="3385998"/>
          <a:ext cx="6858000" cy="4552949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211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ACTIVITES PROPOSEES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OBJECTIFS VISES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42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Connaître le résultat d'un jeu 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Désignations orales et écrites des nombres entiers naturels. 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42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Connaître le résultat d'un jeu.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Ordonner les nombres entiers naturels.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42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Déterminer l'équipe gagnante d'un jeu. 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Calcul réfléchi. 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42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Aménager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l'espace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: aider à la mise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place d'un atelier.</a:t>
                      </a:r>
                      <a:endParaRPr lang="en-US" sz="1100" dirty="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Utiliser le maître ruban. 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Les lignes et marquages existants</a:t>
                      </a:r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5633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Gérer le temps d'un atelier. 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Utiliser un sablier ou un chronomètre pour comparer ou déterminer des durée. 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42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Séances en classe en amont ou en aval sur l'aménagement du terrain.</a:t>
                      </a:r>
                      <a:endParaRPr lang="en-US" sz="110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Utilisation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d'un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lexique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approprié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(carré, rectangle,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coté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sommet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...) </a:t>
                      </a:r>
                      <a:endParaRPr lang="en-US" sz="1100" dirty="0"/>
                    </a:p>
                  </a:txBody>
                  <a:tcPr marL="0" marR="0" marT="0" marB="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6" name="Group 15">
            <a:extLst>
              <a:ext uri="{FF2B5EF4-FFF2-40B4-BE49-F238E27FC236}">
                <a16:creationId xmlns:a16="http://schemas.microsoft.com/office/drawing/2014/main" id="{36A447B4-3499-6C13-73BE-6FAB5728D3C0}"/>
              </a:ext>
            </a:extLst>
          </p:cNvPr>
          <p:cNvGrpSpPr/>
          <p:nvPr/>
        </p:nvGrpSpPr>
        <p:grpSpPr>
          <a:xfrm>
            <a:off x="1750412" y="6644653"/>
            <a:ext cx="9144000" cy="2169825"/>
            <a:chOff x="0" y="0"/>
            <a:chExt cx="12192000" cy="2893100"/>
          </a:xfrm>
        </p:grpSpPr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328E7E94-2C53-4602-C0C3-A81D649AF763}"/>
                </a:ext>
              </a:extLst>
            </p:cNvPr>
            <p:cNvSpPr/>
            <p:nvPr/>
          </p:nvSpPr>
          <p:spPr>
            <a:xfrm>
              <a:off x="0" y="0"/>
              <a:ext cx="12192000" cy="2893100"/>
            </a:xfrm>
            <a:custGeom>
              <a:avLst/>
              <a:gdLst/>
              <a:ahLst/>
              <a:cxnLst/>
              <a:rect l="l" t="t" r="r" b="b"/>
              <a:pathLst>
                <a:path w="12192000" h="2893100">
                  <a:moveTo>
                    <a:pt x="0" y="0"/>
                  </a:moveTo>
                  <a:lnTo>
                    <a:pt x="12192000" y="0"/>
                  </a:lnTo>
                  <a:lnTo>
                    <a:pt x="12192000" y="2893100"/>
                  </a:lnTo>
                  <a:lnTo>
                    <a:pt x="0" y="28931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7FE65F9E-C7E1-7BB1-24FF-1D61F37990A0}"/>
                </a:ext>
              </a:extLst>
            </p:cNvPr>
            <p:cNvSpPr txBox="1"/>
            <p:nvPr/>
          </p:nvSpPr>
          <p:spPr>
            <a:xfrm>
              <a:off x="0" y="-9525"/>
              <a:ext cx="12192000" cy="29026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34340" lvl="1" indent="-217170" algn="l">
                <a:lnSpc>
                  <a:spcPts val="2879"/>
                </a:lnSpc>
                <a:buFont typeface="Arial"/>
                <a:buChar char="•"/>
              </a:pPr>
              <a:r>
                <a:rPr lang="en-US" sz="2400" b="1" u="sng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Histoire</a:t>
              </a:r>
              <a:r>
                <a:rPr lang="en-US" sz="2400" b="1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du rugby :</a:t>
              </a:r>
            </a:p>
            <a:p>
              <a:pPr marL="380048" lvl="1" indent="-190024" algn="l">
                <a:lnSpc>
                  <a:spcPts val="2520"/>
                </a:lnSpc>
              </a:pPr>
              <a:endParaRPr lang="en-US" sz="2400" b="1">
                <a:solidFill>
                  <a:srgbClr val="2E8FCE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 marL="1065848" lvl="2" indent="-355282" algn="l">
                <a:lnSpc>
                  <a:spcPts val="2520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Le temps : initiation simple de la lecture documentaire (photos et cartes de différentes époques).</a:t>
              </a:r>
            </a:p>
            <a:p>
              <a:pPr marL="1065848" lvl="2" indent="-355282" algn="l">
                <a:lnSpc>
                  <a:spcPts val="2520"/>
                </a:lnSpc>
                <a:buFont typeface="Arial"/>
                <a:buChar char="⚬"/>
              </a:pPr>
              <a:r>
                <a:rPr lang="en-US" sz="2100">
                  <a:solidFill>
                    <a:srgbClr val="2E8FCE"/>
                  </a:solidFill>
                  <a:latin typeface="Roboto"/>
                  <a:ea typeface="Roboto"/>
                  <a:cs typeface="Roboto"/>
                  <a:sym typeface="Roboto"/>
                </a:rPr>
                <a:t> Les sports à l’origine du rugby ont traversé les âges, de l’antiquité à nos jours. Possibilité de travailler sur une frise chronologique.</a:t>
              </a: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id="{4C7C2AED-9A20-0EAB-180B-5503F139C571}"/>
              </a:ext>
            </a:extLst>
          </p:cNvPr>
          <p:cNvGrpSpPr/>
          <p:nvPr/>
        </p:nvGrpSpPr>
        <p:grpSpPr>
          <a:xfrm>
            <a:off x="11907941" y="2586742"/>
            <a:ext cx="2950808" cy="507831"/>
            <a:chOff x="0" y="0"/>
            <a:chExt cx="3934410" cy="677108"/>
          </a:xfrm>
        </p:grpSpPr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EACBE291-BD7D-0CE6-239F-1F3E9021FF00}"/>
                </a:ext>
              </a:extLst>
            </p:cNvPr>
            <p:cNvSpPr/>
            <p:nvPr/>
          </p:nvSpPr>
          <p:spPr>
            <a:xfrm>
              <a:off x="0" y="0"/>
              <a:ext cx="3934410" cy="677108"/>
            </a:xfrm>
            <a:custGeom>
              <a:avLst/>
              <a:gdLst/>
              <a:ahLst/>
              <a:cxnLst/>
              <a:rect l="l" t="t" r="r" b="b"/>
              <a:pathLst>
                <a:path w="3934410" h="677108">
                  <a:moveTo>
                    <a:pt x="0" y="0"/>
                  </a:moveTo>
                  <a:lnTo>
                    <a:pt x="3934410" y="0"/>
                  </a:lnTo>
                  <a:lnTo>
                    <a:pt x="3934410" y="677108"/>
                  </a:lnTo>
                  <a:lnTo>
                    <a:pt x="0" y="6771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20">
              <a:extLst>
                <a:ext uri="{FF2B5EF4-FFF2-40B4-BE49-F238E27FC236}">
                  <a16:creationId xmlns:a16="http://schemas.microsoft.com/office/drawing/2014/main" id="{9700F7C6-DE08-5385-00B7-6D2A00FB0C14}"/>
                </a:ext>
              </a:extLst>
            </p:cNvPr>
            <p:cNvSpPr txBox="1"/>
            <p:nvPr/>
          </p:nvSpPr>
          <p:spPr>
            <a:xfrm>
              <a:off x="0" y="-9525"/>
              <a:ext cx="3934410" cy="68663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34340" lvl="1" indent="-217170" algn="l">
                <a:lnSpc>
                  <a:spcPts val="2879"/>
                </a:lnSpc>
                <a:buFont typeface="Arial"/>
                <a:buChar char="•"/>
              </a:pPr>
              <a:r>
                <a:rPr lang="en-US" sz="2400" b="1" u="sng">
                  <a:solidFill>
                    <a:srgbClr val="2E8FC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Mathématiques</a:t>
              </a:r>
            </a:p>
          </p:txBody>
        </p:sp>
      </p:grpSp>
      <p:pic>
        <p:nvPicPr>
          <p:cNvPr id="42" name="Image 4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EB841417-F506-9C08-A7AF-BC9483D50F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57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671B9-8E10-983D-BA6F-816BACE9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27D51E2-A790-4558-CEFD-AB0D4AB00E16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F47A6BF-3FB7-D56E-B74C-30E96B89999A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28E540D-EB71-560E-47C9-2C2FDDFD2608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BE6C45-6B5B-D2DB-6192-2E5410B99474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899A661-79C3-143B-A8BD-37D47596C9E4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5572FB-AEAC-94D9-324B-221E195BC76E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493D7B2-9FB7-B263-2E42-A3BBB7402622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28D7057-D00B-F954-1C61-D0A3DDD92F2F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AA1384F1-5787-8971-80C7-22DAB897C890}"/>
              </a:ext>
            </a:extLst>
          </p:cNvPr>
          <p:cNvSpPr/>
          <p:nvPr/>
        </p:nvSpPr>
        <p:spPr>
          <a:xfrm>
            <a:off x="14001750" y="80756"/>
            <a:ext cx="4624526" cy="1343438"/>
          </a:xfrm>
          <a:custGeom>
            <a:avLst/>
            <a:gdLst/>
            <a:ahLst/>
            <a:cxnLst/>
            <a:rect l="l" t="t" r="r" b="b"/>
            <a:pathLst>
              <a:path w="4624526" h="1343438">
                <a:moveTo>
                  <a:pt x="0" y="0"/>
                </a:moveTo>
                <a:lnTo>
                  <a:pt x="4624526" y="0"/>
                </a:lnTo>
                <a:lnTo>
                  <a:pt x="4624526" y="1343438"/>
                </a:lnTo>
                <a:lnTo>
                  <a:pt x="0" y="13434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51A76C2-E1ED-4031-3C8F-FC5E8FB725D0}"/>
              </a:ext>
            </a:extLst>
          </p:cNvPr>
          <p:cNvGrpSpPr/>
          <p:nvPr/>
        </p:nvGrpSpPr>
        <p:grpSpPr>
          <a:xfrm>
            <a:off x="3177004" y="9525"/>
            <a:ext cx="5191958" cy="10277475"/>
            <a:chOff x="0" y="0"/>
            <a:chExt cx="6922611" cy="137033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0A4E723-246B-932B-BA37-EB5605EB3C40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807AD5C-A33C-35D8-2B78-DF81FCCA0272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3CC1908-D877-C691-1CD9-AB4E1C8C5AB6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530D4411-1169-22CB-CBA1-7AB4DCF083BB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CACAC69-54B2-53C4-683D-FA5703AB7C4D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E0E553B-93DC-098C-773E-C568357095B9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F713BAAC-A2CE-18F2-A5F4-2DD063357B3C}"/>
              </a:ext>
            </a:extLst>
          </p:cNvPr>
          <p:cNvGrpSpPr/>
          <p:nvPr/>
        </p:nvGrpSpPr>
        <p:grpSpPr>
          <a:xfrm>
            <a:off x="238125" y="9525"/>
            <a:ext cx="5191958" cy="10277475"/>
            <a:chOff x="0" y="0"/>
            <a:chExt cx="6922611" cy="137033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B4A3390-B38D-9E2D-38F6-D46EB891DDD8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9005812-835D-217D-91DD-FF6551634CDE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76632C9-F27D-20CB-66D6-DA5506187675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03CF40C-1F80-16C0-3C33-B61E87999613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56F60D2-0272-C343-685C-66121B2CA17E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4F0DAA1-EDB6-FBC7-FFE5-2C04210DEA38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6B420427-2145-536D-6DF9-8E8DCF0439A7}"/>
              </a:ext>
            </a:extLst>
          </p:cNvPr>
          <p:cNvSpPr txBox="1"/>
          <p:nvPr/>
        </p:nvSpPr>
        <p:spPr>
          <a:xfrm>
            <a:off x="1206671" y="4486684"/>
            <a:ext cx="14897100" cy="139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00"/>
              </a:lnSpc>
            </a:pPr>
            <a:r>
              <a:rPr lang="en-US" sz="10400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LES NIVEAUX DE JEU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DC45CCB5-AFC1-40E0-E210-7134C004730D}"/>
              </a:ext>
            </a:extLst>
          </p:cNvPr>
          <p:cNvSpPr txBox="1"/>
          <p:nvPr/>
        </p:nvSpPr>
        <p:spPr>
          <a:xfrm>
            <a:off x="10203684" y="6286380"/>
            <a:ext cx="5722116" cy="59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700" i="1">
                <a:solidFill>
                  <a:srgbClr val="FFFFFF"/>
                </a:solidFill>
                <a:latin typeface="Avenir Italics"/>
                <a:ea typeface="Avenir Italics"/>
                <a:cs typeface="Avenir Italics"/>
                <a:sym typeface="Avenir Italics"/>
              </a:rPr>
              <a:t>03/12/2025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453749FB-195F-601F-0782-8FA6EDD27A35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30" name="Image 29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03C24E67-767A-6A30-2FDB-6680848AE0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082AD8C0-C5A5-70C1-6282-BD343BD03DA1}"/>
              </a:ext>
            </a:extLst>
          </p:cNvPr>
          <p:cNvGrpSpPr/>
          <p:nvPr/>
        </p:nvGrpSpPr>
        <p:grpSpPr>
          <a:xfrm>
            <a:off x="3733800" y="8663015"/>
            <a:ext cx="2198007" cy="1590776"/>
            <a:chOff x="3733800" y="8663015"/>
            <a:chExt cx="2198007" cy="159077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140A316-2772-CCA5-BE28-31FE9CF279D3}"/>
                </a:ext>
              </a:extLst>
            </p:cNvPr>
            <p:cNvSpPr/>
            <p:nvPr/>
          </p:nvSpPr>
          <p:spPr>
            <a:xfrm>
              <a:off x="3733800" y="8663015"/>
              <a:ext cx="2198007" cy="159077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CA5DB1B3-B93C-B633-7C8C-89B6669D8AE2}"/>
                </a:ext>
              </a:extLst>
            </p:cNvPr>
            <p:cNvSpPr/>
            <p:nvPr/>
          </p:nvSpPr>
          <p:spPr>
            <a:xfrm>
              <a:off x="3749030" y="8724900"/>
              <a:ext cx="2182777" cy="1452539"/>
            </a:xfrm>
            <a:custGeom>
              <a:avLst/>
              <a:gdLst/>
              <a:ahLst/>
              <a:cxnLst/>
              <a:rect l="l" t="t" r="r" b="b"/>
              <a:pathLst>
                <a:path w="2182777" h="1452539">
                  <a:moveTo>
                    <a:pt x="0" y="0"/>
                  </a:moveTo>
                  <a:lnTo>
                    <a:pt x="2182777" y="0"/>
                  </a:lnTo>
                  <a:lnTo>
                    <a:pt x="2182777" y="1452539"/>
                  </a:lnTo>
                  <a:lnTo>
                    <a:pt x="0" y="1452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97659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E4BA-A7D3-5B87-791C-6A474B549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1F67B2-F7BE-4B79-9A6D-4ED4E6A37AB0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DF083BD-A302-741E-5ED3-60FB991CA4C8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2E5DC67-97B4-09A6-BD7D-12D57127C888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6A1CB9F-F205-5591-94E3-479962332F3B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DA5844F-6444-70F9-E0C9-F4B599005344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95B0F17-CB97-1891-9CE3-5F7F716BDE55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5576D50-86FA-7700-5E4B-B6E3C50D475D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CAF7699-1D39-C604-DF89-CCA9053D2FB5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2B93BF6-0E67-CCE1-F7A1-7E7B501F0C28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C78941B-FC70-C18F-CD31-103111656043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5C29593-0B0C-DAF2-B609-E31FF4B99077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5A83EDE-2C6A-34D3-4965-F5EA06BEFE96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E828212-BC00-00D4-CBB6-880C5ABA8629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84A7D3A-FD2F-8D8F-E7E8-F9EFE02D728B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CEDC259A-F66A-E2BB-A7EB-693AED7D01C3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FE85F20-BD3A-441C-41FF-83E451CF08B8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880CA049-0EA3-B1B5-3BED-8BAF6D321BC4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D748DEA9-270E-6169-D7CB-5E718063F10F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9F9FE8E-C091-B7E9-C07F-7D5E55BA6E76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9E2DA2D-A2E5-32DE-E6A6-FD62AA4E8881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AA0BC11-96C4-80FF-CD27-50F25472A2EC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BD2C0E4-D956-164C-F1BE-65EC9A4F45E6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A155554-3DC4-A3DF-FECD-594662251960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4261AE2F-B4D3-8422-1C32-B28150179C81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FD0F87A5-F310-2A29-D94F-1E5E47302D97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29D47053-E8DC-237D-0D1D-1371477FAA34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aphicFrame>
        <p:nvGraphicFramePr>
          <p:cNvPr id="26" name="Table 11">
            <a:extLst>
              <a:ext uri="{FF2B5EF4-FFF2-40B4-BE49-F238E27FC236}">
                <a16:creationId xmlns:a16="http://schemas.microsoft.com/office/drawing/2014/main" id="{B80D0F24-F272-7682-D817-9AAE846016E2}"/>
              </a:ext>
            </a:extLst>
          </p:cNvPr>
          <p:cNvGraphicFramePr>
            <a:graphicFrameLocks noGrp="1"/>
          </p:cNvGraphicFramePr>
          <p:nvPr/>
        </p:nvGraphicFramePr>
        <p:xfrm>
          <a:off x="9559392" y="2776503"/>
          <a:ext cx="7600950" cy="4941752"/>
        </p:xfrm>
        <a:graphic>
          <a:graphicData uri="http://schemas.openxmlformats.org/drawingml/2006/table">
            <a:tbl>
              <a:tblPr/>
              <a:tblGrid>
                <a:gridCol w="148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6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132">
                <a:tc gridSpan="2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NIVEAU 2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NIVEAU 2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614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COMPORTEMENTS OBSERVES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Acceptation du contact adversaire/sol par tous. La coopération se manifeste par le jeu en relais en avançant, l’aide dans l’attroupement qui devient regroupement, le soutien, le souci de libérer le ballon.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3459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OBJECTIF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Prendre en compte l’adversaire et le partenaire proche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Jouer avec l’autre</a:t>
                      </a: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Percevoir les adversaires, les partenaires, les espaces libres et la zone de marque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32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REGLES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Le tenu, le jeu au sol, le hors jeu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Le  hors jeu sur un regroupement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614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SITUATION D’APPRENTISSAGE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Jeu de lutte avec une alternance des zones de terrain (larges ou étroites), 1+1 contre 1+1,…….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" name="Table 12">
            <a:extLst>
              <a:ext uri="{FF2B5EF4-FFF2-40B4-BE49-F238E27FC236}">
                <a16:creationId xmlns:a16="http://schemas.microsoft.com/office/drawing/2014/main" id="{3AA8AECA-015F-F967-4C9B-A501DC3AD746}"/>
              </a:ext>
            </a:extLst>
          </p:cNvPr>
          <p:cNvGraphicFramePr>
            <a:graphicFrameLocks noGrp="1"/>
          </p:cNvGraphicFramePr>
          <p:nvPr/>
        </p:nvGraphicFramePr>
        <p:xfrm>
          <a:off x="1120444" y="2776502"/>
          <a:ext cx="7600950" cy="4914900"/>
        </p:xfrm>
        <a:graphic>
          <a:graphicData uri="http://schemas.openxmlformats.org/drawingml/2006/table">
            <a:tbl>
              <a:tblPr/>
              <a:tblGrid>
                <a:gridCol w="148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6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343">
                <a:tc gridSpan="2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NIVEAU 1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NIVEAU 1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7168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COMPORTEMENTS OBSERVES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Plaisir du jeu – Rires – Débauche physique – Grappe – Crainte, peur du contact – Joueur  satellite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9836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OBJECTIF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Avancer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et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marquer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individuellement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ou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collectivement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endParaRPr lang="en-US" sz="1100" dirty="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Empêcher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d’avancer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individuellement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ou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collectivement</a:t>
                      </a:r>
                      <a:endParaRPr lang="en-US" sz="1800" dirty="0">
                        <a:solidFill>
                          <a:srgbClr val="000000"/>
                        </a:solidFill>
                        <a:latin typeface="Calibri (MS)"/>
                        <a:ea typeface="Calibri (MS)"/>
                        <a:cs typeface="Calibri (MS)"/>
                        <a:sym typeface="Calibri (MS)"/>
                      </a:endParaRP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S’investir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dans le combat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collectif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(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jouer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à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lutter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).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Jouer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dans la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grappe</a:t>
                      </a:r>
                      <a:endParaRPr lang="en-US" sz="1800" dirty="0">
                        <a:solidFill>
                          <a:srgbClr val="000000"/>
                        </a:solidFill>
                        <a:latin typeface="Calibri (MS)"/>
                        <a:ea typeface="Calibri (MS)"/>
                        <a:cs typeface="Calibri (MS)"/>
                        <a:sym typeface="Calibri (MS)"/>
                      </a:endParaRP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Résoudre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les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problèmes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affectifs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et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relationnels</a:t>
                      </a:r>
                      <a:endParaRPr lang="en-US" sz="1800" dirty="0">
                        <a:solidFill>
                          <a:srgbClr val="000000"/>
                        </a:solidFill>
                        <a:latin typeface="Calibri (MS)"/>
                        <a:ea typeface="Calibri (MS)"/>
                        <a:cs typeface="Calibri (MS)"/>
                        <a:sym typeface="Calibri (MS)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35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REGLES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Droits et devoirs des joueurs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La marque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7168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SITUATION D’APPRENTISSAGE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Jeux de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lutte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manipulation de la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balle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, 1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contre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1,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parcours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motricité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,……</a:t>
                      </a: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" name="TextBox 10">
            <a:extLst>
              <a:ext uri="{FF2B5EF4-FFF2-40B4-BE49-F238E27FC236}">
                <a16:creationId xmlns:a16="http://schemas.microsoft.com/office/drawing/2014/main" id="{F6ABCB13-1FA2-F66D-522D-FAF9B0B71478}"/>
              </a:ext>
            </a:extLst>
          </p:cNvPr>
          <p:cNvSpPr txBox="1"/>
          <p:nvPr/>
        </p:nvSpPr>
        <p:spPr>
          <a:xfrm>
            <a:off x="1257300" y="880835"/>
            <a:ext cx="15773400" cy="135528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5832"/>
              </a:lnSpc>
            </a:pPr>
            <a:r>
              <a:rPr lang="en-US" sz="5400" b="1" u="sng" dirty="0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rPr>
              <a:t>Les </a:t>
            </a:r>
            <a:r>
              <a:rPr lang="en-US" sz="5400" b="1" u="sng" dirty="0" err="1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rPr>
              <a:t>différents</a:t>
            </a:r>
            <a:r>
              <a:rPr lang="en-US" sz="5400" b="1" u="sng" dirty="0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400" b="1" u="sng" dirty="0" err="1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rPr>
              <a:t>niveaux</a:t>
            </a:r>
            <a:r>
              <a:rPr lang="en-US" sz="5400" b="1" u="sng" dirty="0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rPr>
              <a:t> de jeu :</a:t>
            </a:r>
          </a:p>
        </p:txBody>
      </p:sp>
      <p:pic>
        <p:nvPicPr>
          <p:cNvPr id="32" name="Image 31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F87AD01B-3231-90C5-8777-FEACF7A56E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94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40B5-2E88-E56D-667B-90EC3049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E48EA4-FC68-22DD-A563-F08290969DF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3D2DB1-7852-C04D-9B3D-94ACB04A0DFA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98F35A2-F34A-6F53-9892-2D2D500EF293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E868E22-7CCF-CCFD-98C7-FAF6C1F8F285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743B5A-7E89-4CC6-752B-85A60632B166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40DF704-69D2-E103-DA58-145946536355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CFC139C-0B46-C42B-A4A6-4F5A6384501B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0CACDC4-A079-BDC9-8178-872FD872EFA2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56E9804-0041-851E-88EF-3E3F20A49F11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1D4A785-573A-4B9F-45ED-E876ECF6785B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E898222-CE75-D332-52AD-73B3C7BEC7FE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C622684-21C2-84C3-29A1-88E16729EF5B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A8C6B5E-F892-DF2C-D35A-7DFFD6D90567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4DDD768-1AF4-6CD4-7D2C-902A3E82BE29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56A59F9-371D-181F-4773-255BCCE47E16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0497D78-DCE9-1810-4F2C-E8452A22309C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A3A9B137-6A34-43FD-5890-8DAA594C9C4E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FA9053E-E68A-9E18-EB05-D273E95EADE2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AE150C7-0BEA-31C3-4FB0-898E86A9321D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302B87D-727A-43EB-085F-22640736B853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FA478F-937F-F5AA-385A-13169FBFCD7E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047570A-4ADB-1CA8-FDD7-6CA2712A1D2D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7C812F9-3997-C7E3-4CC1-4CD65715752B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C02C138E-68C7-2140-A593-746307879841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76699D4C-6432-E504-F66C-9F9DC6C1D825}"/>
              </a:ext>
            </a:extLst>
          </p:cNvPr>
          <p:cNvSpPr/>
          <p:nvPr/>
        </p:nvSpPr>
        <p:spPr>
          <a:xfrm rot="-10800000">
            <a:off x="1578237" y="8801778"/>
            <a:ext cx="1902135" cy="1452539"/>
          </a:xfrm>
          <a:custGeom>
            <a:avLst/>
            <a:gdLst/>
            <a:ahLst/>
            <a:cxnLst/>
            <a:rect l="l" t="t" r="r" b="b"/>
            <a:pathLst>
              <a:path w="1902135" h="1452539">
                <a:moveTo>
                  <a:pt x="0" y="0"/>
                </a:moveTo>
                <a:lnTo>
                  <a:pt x="1902134" y="0"/>
                </a:lnTo>
                <a:lnTo>
                  <a:pt x="1902134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9B51046B-2530-ABB0-8054-DAF6116E01C7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7EF785C4-8801-AF0F-BE21-4AD0DFD3291E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8">
            <a:extLst>
              <a:ext uri="{FF2B5EF4-FFF2-40B4-BE49-F238E27FC236}">
                <a16:creationId xmlns:a16="http://schemas.microsoft.com/office/drawing/2014/main" id="{64460C04-7796-D06F-1906-C408282F473E}"/>
              </a:ext>
            </a:extLst>
          </p:cNvPr>
          <p:cNvGrpSpPr/>
          <p:nvPr/>
        </p:nvGrpSpPr>
        <p:grpSpPr>
          <a:xfrm>
            <a:off x="-115437" y="1365094"/>
            <a:ext cx="15773400" cy="1398144"/>
            <a:chOff x="0" y="0"/>
            <a:chExt cx="21031200" cy="1864192"/>
          </a:xfrm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94D18A2E-EB8C-94E6-CFD3-413127809565}"/>
                </a:ext>
              </a:extLst>
            </p:cNvPr>
            <p:cNvSpPr/>
            <p:nvPr/>
          </p:nvSpPr>
          <p:spPr>
            <a:xfrm>
              <a:off x="0" y="0"/>
              <a:ext cx="21031200" cy="1864192"/>
            </a:xfrm>
            <a:custGeom>
              <a:avLst/>
              <a:gdLst/>
              <a:ahLst/>
              <a:cxnLst/>
              <a:rect l="l" t="t" r="r" b="b"/>
              <a:pathLst>
                <a:path w="21031200" h="1864192">
                  <a:moveTo>
                    <a:pt x="0" y="0"/>
                  </a:moveTo>
                  <a:lnTo>
                    <a:pt x="21031200" y="0"/>
                  </a:lnTo>
                  <a:lnTo>
                    <a:pt x="21031200" y="1864192"/>
                  </a:lnTo>
                  <a:lnTo>
                    <a:pt x="0" y="1864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84A54FF7-C824-759A-96C7-1B923599BF66}"/>
                </a:ext>
              </a:extLst>
            </p:cNvPr>
            <p:cNvSpPr txBox="1"/>
            <p:nvPr/>
          </p:nvSpPr>
          <p:spPr>
            <a:xfrm>
              <a:off x="0" y="57150"/>
              <a:ext cx="21031200" cy="18070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832"/>
                </a:lnSpc>
              </a:pPr>
              <a:r>
                <a:rPr lang="en-US" sz="5400" b="1" u="sng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Organisation d’un cycle rugby clef en main :</a:t>
              </a:r>
            </a:p>
          </p:txBody>
        </p:sp>
      </p:grpSp>
      <p:graphicFrame>
        <p:nvGraphicFramePr>
          <p:cNvPr id="32" name="Table 11">
            <a:extLst>
              <a:ext uri="{FF2B5EF4-FFF2-40B4-BE49-F238E27FC236}">
                <a16:creationId xmlns:a16="http://schemas.microsoft.com/office/drawing/2014/main" id="{96C8007D-80C9-2996-E52E-48E427CFF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621072"/>
              </p:ext>
            </p:extLst>
          </p:nvPr>
        </p:nvGraphicFramePr>
        <p:xfrm>
          <a:off x="771527" y="2763238"/>
          <a:ext cx="16744946" cy="7272337"/>
        </p:xfrm>
        <a:graphic>
          <a:graphicData uri="http://schemas.openxmlformats.org/drawingml/2006/table">
            <a:tbl>
              <a:tblPr/>
              <a:tblGrid>
                <a:gridCol w="4082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82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53592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CYCLE RUGBY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1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2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3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4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5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6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7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Séance 8</a:t>
                      </a:r>
                    </a:p>
                    <a:p>
                      <a:pPr algn="ctr">
                        <a:lnSpc>
                          <a:spcPts val="3240"/>
                        </a:lnSpc>
                      </a:pPr>
                      <a:endParaRPr lang="en-US" sz="2700" b="1">
                        <a:solidFill>
                          <a:srgbClr val="FFFFFF"/>
                        </a:solidFill>
                        <a:latin typeface="Calibri (MS) Bold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74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POINT REGLEMENT / SECURITE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RAPPEL DES REGLES FONDAMENTALES (DROITS ET DEVOIRS / MARQUES / HORS JEU / LE PLAQUAGE)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592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ECHAUFFEMENT 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CARRE MAGIQUE : GESTES FONDAMENTAUX (avancer/ passer / plaquer / marquer) + </a:t>
                      </a:r>
                      <a:endParaRPr lang="en-US" sz="1100"/>
                    </a:p>
                    <a:p>
                      <a:pPr algn="ctr">
                        <a:lnSpc>
                          <a:spcPts val="3240"/>
                        </a:lnSpc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Gestes + Gammes (se déplacer avec et sans ballon / passer et recevoir le ballon / poser et ramasser le ballon au sol, passer au sol avec et sans ballon)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74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ATELIER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marchant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marchant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marchant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courant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courant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 VS 1 – 2 VS 1 – 2 VS 2 -3 VS 2 – 3 VS 3 en courant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TOTAL      7 VS 7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TOTAL      7 VS 7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74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COLLECTIF TOTAL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JEUX PRE-COLLECTIF RUGBY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JEUX PRE-COLLECTIF RUGBY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JEUX PRE-COLLECTIF RUGBY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REDUITS 5 VS 5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REDUITS 5 VS 5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REDUITS 5 VS 5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TOTAL      7 VS 7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OPPOSITIONS EFFECTIFS TOTAL      7 VS 7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906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RETOUR AU CALME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>
                          <a:solidFill>
                            <a:srgbClr val="00206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Bilan/Questionnement séance (gestes travaillés, ressenti…)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980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D1ABF-80D9-2B7D-3BF0-9AB1666E9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471C80-B214-6B1B-3954-C9CB78FE3347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49042D4-1608-2182-D3AF-79457CC1997A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65F2222-5612-B556-8CA0-07E09AFAA4EE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3619AD0-2D8E-841A-E25F-B63A1F77C0EE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8AADA2B-ED5A-C497-FC37-CD4DDEA1C1D2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38FAC38-C7A2-06D3-63EE-C89A9A89C23D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DB8E9B4-CA5D-DA32-E9AE-07BA8B1E7050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5922BA1-FAAF-C2E3-9343-45333B6B552D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F8D9320-69B1-FD92-B3CE-AA1BC668BB63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6C0AF76-83F6-A3E9-86AB-E3F8C62E00B0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2CEB1D2-58D8-44CA-1B47-5E55D805EF56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4EA0B93-E769-803B-68BF-1C318722B97E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2B3401E-50E1-8460-0A20-286A72774024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3398C3E-F618-0F2B-4226-A81354B2C131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C060B3F-D94A-9C42-C4FB-4DF2F28F6D8D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411F09F-75D3-0D10-6D1E-315297ACA613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E940CB9C-1090-D884-384C-21BA0A050196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90650A87-9F23-C7A4-A935-8BC0ECD1FB4A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E868675-D1A4-6AC4-3834-DF8E43F6ACC6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2A4FC78-64C5-2078-7FA7-8BE4D34805FB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B6BB8D0-A4EC-F797-B15E-667AAB46F6DC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093A3DB-ABB8-E39D-9B1E-5CB0D9EF3D8E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997A412-7E28-6EFD-1EFC-1131F8E47E08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04C4BDC8-AE6C-5813-9BB2-FB056CE0E1C3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6AA995C1-8500-9080-7A73-ED91D3BC8DE0}"/>
              </a:ext>
            </a:extLst>
          </p:cNvPr>
          <p:cNvSpPr/>
          <p:nvPr/>
        </p:nvSpPr>
        <p:spPr>
          <a:xfrm rot="-10800000">
            <a:off x="1578237" y="8801778"/>
            <a:ext cx="1902135" cy="1452539"/>
          </a:xfrm>
          <a:custGeom>
            <a:avLst/>
            <a:gdLst/>
            <a:ahLst/>
            <a:cxnLst/>
            <a:rect l="l" t="t" r="r" b="b"/>
            <a:pathLst>
              <a:path w="1902135" h="1452539">
                <a:moveTo>
                  <a:pt x="0" y="0"/>
                </a:moveTo>
                <a:lnTo>
                  <a:pt x="1902134" y="0"/>
                </a:lnTo>
                <a:lnTo>
                  <a:pt x="1902134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BAFEA008-9A40-1459-A8CD-647075CF3DA4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C97EE430-F791-D5D3-EF9F-C55018392C5D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8">
            <a:extLst>
              <a:ext uri="{FF2B5EF4-FFF2-40B4-BE49-F238E27FC236}">
                <a16:creationId xmlns:a16="http://schemas.microsoft.com/office/drawing/2014/main" id="{DC466637-2D61-EA55-42EA-B4782603ACE4}"/>
              </a:ext>
            </a:extLst>
          </p:cNvPr>
          <p:cNvGrpSpPr/>
          <p:nvPr/>
        </p:nvGrpSpPr>
        <p:grpSpPr>
          <a:xfrm>
            <a:off x="424255" y="966542"/>
            <a:ext cx="15773400" cy="936586"/>
            <a:chOff x="0" y="0"/>
            <a:chExt cx="21031200" cy="1248782"/>
          </a:xfrm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382C8BC0-AC56-578A-2C4A-A0CC3DFD0975}"/>
                </a:ext>
              </a:extLst>
            </p:cNvPr>
            <p:cNvSpPr/>
            <p:nvPr/>
          </p:nvSpPr>
          <p:spPr>
            <a:xfrm>
              <a:off x="0" y="0"/>
              <a:ext cx="21031200" cy="1248782"/>
            </a:xfrm>
            <a:custGeom>
              <a:avLst/>
              <a:gdLst/>
              <a:ahLst/>
              <a:cxnLst/>
              <a:rect l="l" t="t" r="r" b="b"/>
              <a:pathLst>
                <a:path w="21031200" h="1248782">
                  <a:moveTo>
                    <a:pt x="0" y="0"/>
                  </a:moveTo>
                  <a:lnTo>
                    <a:pt x="21031200" y="0"/>
                  </a:lnTo>
                  <a:lnTo>
                    <a:pt x="21031200" y="1248782"/>
                  </a:lnTo>
                  <a:lnTo>
                    <a:pt x="0" y="12487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991226F5-5F01-35FD-E34C-4126856C4ADD}"/>
                </a:ext>
              </a:extLst>
            </p:cNvPr>
            <p:cNvSpPr txBox="1"/>
            <p:nvPr/>
          </p:nvSpPr>
          <p:spPr>
            <a:xfrm>
              <a:off x="0" y="38100"/>
              <a:ext cx="21031200" cy="12106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36"/>
                </a:lnSpc>
              </a:pPr>
              <a:r>
                <a:rPr lang="en-US" sz="42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Etapes</a:t>
              </a:r>
              <a:r>
                <a:rPr lang="en-US" sz="42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42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d’apprentissages</a:t>
              </a:r>
              <a:endParaRPr lang="en-US" sz="4200" b="1" u="sng" dirty="0">
                <a:solidFill>
                  <a:srgbClr val="E04512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</p:grpSp>
      <p:graphicFrame>
        <p:nvGraphicFramePr>
          <p:cNvPr id="32" name="Table 11">
            <a:extLst>
              <a:ext uri="{FF2B5EF4-FFF2-40B4-BE49-F238E27FC236}">
                <a16:creationId xmlns:a16="http://schemas.microsoft.com/office/drawing/2014/main" id="{617D6211-ADF1-22AA-9316-F9ECA8983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750063"/>
              </p:ext>
            </p:extLst>
          </p:nvPr>
        </p:nvGraphicFramePr>
        <p:xfrm>
          <a:off x="740285" y="1795370"/>
          <a:ext cx="16687800" cy="8240205"/>
        </p:xfrm>
        <a:graphic>
          <a:graphicData uri="http://schemas.openxmlformats.org/drawingml/2006/table">
            <a:tbl>
              <a:tblPr/>
              <a:tblGrid>
                <a:gridCol w="4171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1699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Étape 1</a:t>
                      </a:r>
                      <a:endParaRPr lang="en-US" sz="1100"/>
                    </a:p>
                    <a:p>
                      <a:pPr algn="ctr">
                        <a:lnSpc>
                          <a:spcPts val="2879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« J’avance et je lutte »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Étape 2</a:t>
                      </a:r>
                      <a:endParaRPr lang="en-US" sz="1100"/>
                    </a:p>
                    <a:p>
                      <a:pPr algn="ctr">
                        <a:lnSpc>
                          <a:spcPts val="2879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« je joue en relais et je m’oppose »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Étape 3</a:t>
                      </a:r>
                      <a:endParaRPr lang="en-US" sz="1100"/>
                    </a:p>
                    <a:p>
                      <a:pPr algn="ctr">
                        <a:lnSpc>
                          <a:spcPts val="2879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« je joue où c’est facile et je m’oppose en équipe »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62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Objectifs commun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Prendre du plaisir </a:t>
                      </a:r>
                      <a:endParaRPr lang="en-US" sz="1100"/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Réguler son engagement dans le jeu</a:t>
                      </a:r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Respecter l’adversaire, ses partenaires, l’arbitre et les règles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Prendre du plaisir </a:t>
                      </a:r>
                      <a:endParaRPr lang="en-US" sz="1100"/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Réguler son engagement dans le jeu</a:t>
                      </a:r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Respecter l’adversaire, ses partenaires, l’arbitre et les règles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Prendre du plaisir </a:t>
                      </a:r>
                      <a:endParaRPr lang="en-US" sz="1100"/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Réguler son engagement dans le jeu</a:t>
                      </a:r>
                    </a:p>
                    <a:p>
                      <a:pPr marL="380048" lvl="1" indent="-190024" algn="ctr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21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Respecter l’adversaire, ses partenaires, l’arbitre et les règles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9730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Objectifs prioritaires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l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Accepter le contact avec l’adversaire et le sol</a:t>
                      </a:r>
                      <a:endParaRPr lang="en-US" sz="1100"/>
                    </a:p>
                    <a:p>
                      <a:pPr marL="325755" lvl="1" indent="-162878" algn="l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Avancer</a:t>
                      </a:r>
                    </a:p>
                    <a:p>
                      <a:pPr marL="325755" lvl="1" indent="-162878" algn="l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Empêcher d’avancer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Avancer en utilisant les partenaires proches (relais)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S’opposer seul et collectivement avec son partenaires proches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S’organiser individuellement pour conserver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Avancer en utilisant les partenaires proches (relais) et éloignés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S’opposer collectivement avec ses partenaires pour fermer les espaces libres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Franchir la ligne d’avantage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2910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Comportements attendus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porteur de balle avance vers la zone de marque adverse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porteur de balle évolue ballon tenu à 2 mains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joueurs poursuivent leur actions après une chute ou un contact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partenaires du porteur de balle suivent le mouvement du ballon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porteur de balle passe le ballon, avant d’être bloqué, à un partenaire qui avance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porteur de balle lutte au contact de l’adversaire et conservent le ballon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opposants ceinturent le porteur de balle adverse pour l’amener au sol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utilisateurs avancent en alternant jeu déployé et pénétrant en fonction du rapport de force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joueurs communiquent, se démarquent, se repèrent, jouent et font jouer dans les espaces libres</a:t>
                      </a:r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joueurs sont capables de faire une passe courte à l’arrêt et en mouvement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2887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Acquisition des Règles fondamentales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La marque,</a:t>
                      </a:r>
                      <a:endParaRPr lang="en-US" sz="1100"/>
                    </a:p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Les droits et devoirs du joueur:</a:t>
                      </a:r>
                    </a:p>
                    <a:p>
                      <a:pPr marL="1011555" lvl="2" indent="-337185" algn="just">
                        <a:lnSpc>
                          <a:spcPts val="2160"/>
                        </a:lnSpc>
                        <a:buFont typeface="Arial"/>
                        <a:buChar char="⚬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La sécurité</a:t>
                      </a:r>
                    </a:p>
                    <a:p>
                      <a:pPr marL="1011555" lvl="2" indent="-337185" algn="just">
                        <a:lnSpc>
                          <a:spcPts val="2160"/>
                        </a:lnSpc>
                        <a:buFont typeface="Arial"/>
                        <a:buChar char="⚬"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La relation avec l’arbitre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hors jeu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25755" lvl="1" indent="-162878" algn="just">
                        <a:lnSpc>
                          <a:spcPts val="216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Le tenu</a:t>
                      </a:r>
                      <a:endParaRPr lang="en-US" sz="1100"/>
                    </a:p>
                  </a:txBody>
                  <a:tcPr marT="91440" marB="9144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197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15749-662D-D108-5EC8-F45BD1F39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F2A547-3646-903D-638A-0E7DBE8B0279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</a:blip>
            <a:stretch>
              <a:fillRect l="-32654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CD28809-B12C-B37B-DEB1-26B74A1FAC67}"/>
              </a:ext>
            </a:extLst>
          </p:cNvPr>
          <p:cNvSpPr/>
          <p:nvPr/>
        </p:nvSpPr>
        <p:spPr>
          <a:xfrm>
            <a:off x="14334841" y="281464"/>
            <a:ext cx="3554304" cy="924119"/>
          </a:xfrm>
          <a:custGeom>
            <a:avLst/>
            <a:gdLst/>
            <a:ahLst/>
            <a:cxnLst/>
            <a:rect l="l" t="t" r="r" b="b"/>
            <a:pathLst>
              <a:path w="3554304" h="924119">
                <a:moveTo>
                  <a:pt x="0" y="0"/>
                </a:moveTo>
                <a:lnTo>
                  <a:pt x="3554304" y="0"/>
                </a:lnTo>
                <a:lnTo>
                  <a:pt x="3554304" y="924118"/>
                </a:lnTo>
                <a:lnTo>
                  <a:pt x="0" y="9241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E2F388F-4D4F-35E6-EB80-9A6C2F52A1DA}"/>
              </a:ext>
            </a:extLst>
          </p:cNvPr>
          <p:cNvGrpSpPr/>
          <p:nvPr/>
        </p:nvGrpSpPr>
        <p:grpSpPr>
          <a:xfrm>
            <a:off x="-2662654" y="9525"/>
            <a:ext cx="5191958" cy="10277475"/>
            <a:chOff x="0" y="0"/>
            <a:chExt cx="6922611" cy="137033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1F01356-C334-9AAB-EB2A-F6F87B9B9648}"/>
                </a:ext>
              </a:extLst>
            </p:cNvPr>
            <p:cNvSpPr/>
            <p:nvPr/>
          </p:nvSpPr>
          <p:spPr>
            <a:xfrm>
              <a:off x="13762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FE8C64-DC83-AE3A-2060-9042648E64E1}"/>
                </a:ext>
              </a:extLst>
            </p:cNvPr>
            <p:cNvSpPr/>
            <p:nvPr/>
          </p:nvSpPr>
          <p:spPr>
            <a:xfrm flipV="1">
              <a:off x="13762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CE2702B-4C7C-2BC3-EBE6-B81FF4D819DB}"/>
                </a:ext>
              </a:extLst>
            </p:cNvPr>
            <p:cNvSpPr/>
            <p:nvPr/>
          </p:nvSpPr>
          <p:spPr>
            <a:xfrm>
              <a:off x="411004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7" y="0"/>
                  </a:lnTo>
                  <a:lnTo>
                    <a:pt x="554640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6DDA516-6BB8-11CC-B66F-8230DC53A3BA}"/>
                </a:ext>
              </a:extLst>
            </p:cNvPr>
            <p:cNvSpPr/>
            <p:nvPr/>
          </p:nvSpPr>
          <p:spPr>
            <a:xfrm flipV="1">
              <a:off x="411004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7" y="6858000"/>
                  </a:lnTo>
                  <a:lnTo>
                    <a:pt x="5546407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E7B8FA9-F70D-1553-FBFF-39FB7D85363E}"/>
                </a:ext>
              </a:extLst>
            </p:cNvPr>
            <p:cNvSpPr/>
            <p:nvPr/>
          </p:nvSpPr>
          <p:spPr>
            <a:xfrm>
              <a:off x="0" y="684530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0"/>
                  </a:moveTo>
                  <a:lnTo>
                    <a:pt x="5546408" y="0"/>
                  </a:lnTo>
                  <a:lnTo>
                    <a:pt x="554640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88EB20A-ABDD-4DD8-3480-4C0EEADD92D8}"/>
                </a:ext>
              </a:extLst>
            </p:cNvPr>
            <p:cNvSpPr/>
            <p:nvPr/>
          </p:nvSpPr>
          <p:spPr>
            <a:xfrm flipV="1">
              <a:off x="0" y="0"/>
              <a:ext cx="5546408" cy="6858000"/>
            </a:xfrm>
            <a:custGeom>
              <a:avLst/>
              <a:gdLst/>
              <a:ahLst/>
              <a:cxnLst/>
              <a:rect l="l" t="t" r="r" b="b"/>
              <a:pathLst>
                <a:path w="5546408" h="6858000">
                  <a:moveTo>
                    <a:pt x="0" y="6858000"/>
                  </a:moveTo>
                  <a:lnTo>
                    <a:pt x="5546408" y="6858000"/>
                  </a:lnTo>
                  <a:lnTo>
                    <a:pt x="554640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FF1B2E42-8417-7C7B-5D88-0FF3C93B12A4}"/>
              </a:ext>
            </a:extLst>
          </p:cNvPr>
          <p:cNvGrpSpPr/>
          <p:nvPr/>
        </p:nvGrpSpPr>
        <p:grpSpPr>
          <a:xfrm>
            <a:off x="3088589" y="4036368"/>
            <a:ext cx="1118598" cy="2214263"/>
            <a:chOff x="0" y="0"/>
            <a:chExt cx="1491464" cy="2952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134A454-C2FA-CDFA-EEC9-859555115822}"/>
                </a:ext>
              </a:extLst>
            </p:cNvPr>
            <p:cNvSpPr/>
            <p:nvPr/>
          </p:nvSpPr>
          <p:spPr>
            <a:xfrm>
              <a:off x="296501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3" y="0"/>
                  </a:lnTo>
                  <a:lnTo>
                    <a:pt x="1194963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F7566A8-95F2-B813-6BE1-D4672956AD72}"/>
                </a:ext>
              </a:extLst>
            </p:cNvPr>
            <p:cNvSpPr/>
            <p:nvPr/>
          </p:nvSpPr>
          <p:spPr>
            <a:xfrm flipV="1">
              <a:off x="296501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3" y="1477544"/>
                  </a:lnTo>
                  <a:lnTo>
                    <a:pt x="1194963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9A67806-22B2-55E8-2DF6-42B279ADEEF7}"/>
                </a:ext>
              </a:extLst>
            </p:cNvPr>
            <p:cNvSpPr/>
            <p:nvPr/>
          </p:nvSpPr>
          <p:spPr>
            <a:xfrm>
              <a:off x="8855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ABA36E8-94FD-E553-6959-288ED60E73B5}"/>
                </a:ext>
              </a:extLst>
            </p:cNvPr>
            <p:cNvSpPr/>
            <p:nvPr/>
          </p:nvSpPr>
          <p:spPr>
            <a:xfrm flipV="1">
              <a:off x="8855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C639857-A42C-C1F8-7576-2F36CA99A5FE}"/>
                </a:ext>
              </a:extLst>
            </p:cNvPr>
            <p:cNvSpPr/>
            <p:nvPr/>
          </p:nvSpPr>
          <p:spPr>
            <a:xfrm>
              <a:off x="0" y="1474808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0"/>
                  </a:moveTo>
                  <a:lnTo>
                    <a:pt x="1194964" y="0"/>
                  </a:lnTo>
                  <a:lnTo>
                    <a:pt x="1194964" y="1477543"/>
                  </a:lnTo>
                  <a:lnTo>
                    <a:pt x="0" y="147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604C9C1-9E9E-BBF1-4AAD-FDC63F44C9DA}"/>
                </a:ext>
              </a:extLst>
            </p:cNvPr>
            <p:cNvSpPr/>
            <p:nvPr/>
          </p:nvSpPr>
          <p:spPr>
            <a:xfrm flipV="1">
              <a:off x="0" y="0"/>
              <a:ext cx="1194964" cy="1477544"/>
            </a:xfrm>
            <a:custGeom>
              <a:avLst/>
              <a:gdLst/>
              <a:ahLst/>
              <a:cxnLst/>
              <a:rect l="l" t="t" r="r" b="b"/>
              <a:pathLst>
                <a:path w="1194964" h="1477544">
                  <a:moveTo>
                    <a:pt x="0" y="1477544"/>
                  </a:moveTo>
                  <a:lnTo>
                    <a:pt x="1194964" y="1477544"/>
                  </a:lnTo>
                  <a:lnTo>
                    <a:pt x="1194964" y="0"/>
                  </a:lnTo>
                  <a:lnTo>
                    <a:pt x="0" y="0"/>
                  </a:lnTo>
                  <a:lnTo>
                    <a:pt x="0" y="1477544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7B08F9E5-207F-AF54-6096-68DD51F76BCC}"/>
              </a:ext>
            </a:extLst>
          </p:cNvPr>
          <p:cNvGrpSpPr/>
          <p:nvPr/>
        </p:nvGrpSpPr>
        <p:grpSpPr>
          <a:xfrm>
            <a:off x="1653004" y="3317254"/>
            <a:ext cx="1845160" cy="3652492"/>
            <a:chOff x="0" y="0"/>
            <a:chExt cx="2460213" cy="486998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8ED535D8-E520-A519-4363-C025E23FE164}"/>
                </a:ext>
              </a:extLst>
            </p:cNvPr>
            <p:cNvSpPr/>
            <p:nvPr/>
          </p:nvSpPr>
          <p:spPr>
            <a:xfrm>
              <a:off x="48908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B041C3B-548B-A6C8-2FCC-402303D2D0D4}"/>
                </a:ext>
              </a:extLst>
            </p:cNvPr>
            <p:cNvSpPr/>
            <p:nvPr/>
          </p:nvSpPr>
          <p:spPr>
            <a:xfrm flipV="1">
              <a:off x="48908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CE7D141-32F8-DB67-F3AD-374B769F6D37}"/>
                </a:ext>
              </a:extLst>
            </p:cNvPr>
            <p:cNvSpPr/>
            <p:nvPr/>
          </p:nvSpPr>
          <p:spPr>
            <a:xfrm>
              <a:off x="146066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23D9F9D-8865-5649-5850-3EF618DB4A24}"/>
                </a:ext>
              </a:extLst>
            </p:cNvPr>
            <p:cNvSpPr/>
            <p:nvPr/>
          </p:nvSpPr>
          <p:spPr>
            <a:xfrm flipV="1">
              <a:off x="146066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CB66D2E-B790-0BFE-9E11-2A164745982C}"/>
                </a:ext>
              </a:extLst>
            </p:cNvPr>
            <p:cNvSpPr/>
            <p:nvPr/>
          </p:nvSpPr>
          <p:spPr>
            <a:xfrm>
              <a:off x="0" y="2432738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0"/>
                  </a:moveTo>
                  <a:lnTo>
                    <a:pt x="1971127" y="0"/>
                  </a:lnTo>
                  <a:lnTo>
                    <a:pt x="1971127" y="2437251"/>
                  </a:lnTo>
                  <a:lnTo>
                    <a:pt x="0" y="2437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12FFC3D1-5411-85FC-634C-54CB4A07AF15}"/>
                </a:ext>
              </a:extLst>
            </p:cNvPr>
            <p:cNvSpPr/>
            <p:nvPr/>
          </p:nvSpPr>
          <p:spPr>
            <a:xfrm flipV="1">
              <a:off x="0" y="0"/>
              <a:ext cx="1971127" cy="2437251"/>
            </a:xfrm>
            <a:custGeom>
              <a:avLst/>
              <a:gdLst/>
              <a:ahLst/>
              <a:cxnLst/>
              <a:rect l="l" t="t" r="r" b="b"/>
              <a:pathLst>
                <a:path w="1971127" h="2437251">
                  <a:moveTo>
                    <a:pt x="0" y="2437251"/>
                  </a:moveTo>
                  <a:lnTo>
                    <a:pt x="1971127" y="2437251"/>
                  </a:lnTo>
                  <a:lnTo>
                    <a:pt x="1971127" y="0"/>
                  </a:lnTo>
                  <a:lnTo>
                    <a:pt x="0" y="0"/>
                  </a:lnTo>
                  <a:lnTo>
                    <a:pt x="0" y="2437251"/>
                  </a:lnTo>
                  <a:close/>
                </a:path>
              </a:pathLst>
            </a:custGeom>
            <a:blipFill>
              <a:blip>
                <a:alphaModFix amt="7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11F03031-B76C-034B-0056-1D6D12FE63E3}"/>
              </a:ext>
            </a:extLst>
          </p:cNvPr>
          <p:cNvSpPr txBox="1"/>
          <p:nvPr/>
        </p:nvSpPr>
        <p:spPr>
          <a:xfrm>
            <a:off x="1653004" y="428395"/>
            <a:ext cx="11150096" cy="104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4"/>
              </a:lnSpc>
            </a:pPr>
            <a:r>
              <a:rPr lang="en-US" sz="7784" b="1" dirty="0">
                <a:solidFill>
                  <a:srgbClr val="002659"/>
                </a:solidFill>
                <a:latin typeface="Avenir Bold"/>
                <a:ea typeface="Avenir Bold"/>
                <a:cs typeface="Avenir Bold"/>
                <a:sym typeface="Avenir Bold"/>
              </a:rPr>
              <a:t>ANNEXES</a:t>
            </a: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CDCD83AD-552C-5023-0C61-F0BEE773A799}"/>
              </a:ext>
            </a:extLst>
          </p:cNvPr>
          <p:cNvSpPr/>
          <p:nvPr/>
        </p:nvSpPr>
        <p:spPr>
          <a:xfrm>
            <a:off x="0" y="8495645"/>
            <a:ext cx="1308779" cy="1758672"/>
          </a:xfrm>
          <a:custGeom>
            <a:avLst/>
            <a:gdLst/>
            <a:ahLst/>
            <a:cxnLst/>
            <a:rect l="l" t="t" r="r" b="b"/>
            <a:pathLst>
              <a:path w="1308779" h="1758672">
                <a:moveTo>
                  <a:pt x="0" y="0"/>
                </a:moveTo>
                <a:lnTo>
                  <a:pt x="1308779" y="0"/>
                </a:lnTo>
                <a:lnTo>
                  <a:pt x="1308779" y="1758672"/>
                </a:lnTo>
                <a:lnTo>
                  <a:pt x="0" y="17586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B8E27320-4AD2-DBD7-7831-7159DC29F72A}"/>
              </a:ext>
            </a:extLst>
          </p:cNvPr>
          <p:cNvSpPr/>
          <p:nvPr/>
        </p:nvSpPr>
        <p:spPr>
          <a:xfrm>
            <a:off x="3749030" y="8583036"/>
            <a:ext cx="2182777" cy="1452539"/>
          </a:xfrm>
          <a:custGeom>
            <a:avLst/>
            <a:gdLst/>
            <a:ahLst/>
            <a:cxnLst/>
            <a:rect l="l" t="t" r="r" b="b"/>
            <a:pathLst>
              <a:path w="2182777" h="1452539">
                <a:moveTo>
                  <a:pt x="0" y="0"/>
                </a:moveTo>
                <a:lnTo>
                  <a:pt x="2182777" y="0"/>
                </a:lnTo>
                <a:lnTo>
                  <a:pt x="2182777" y="1452539"/>
                </a:lnTo>
                <a:lnTo>
                  <a:pt x="0" y="14525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8">
            <a:extLst>
              <a:ext uri="{FF2B5EF4-FFF2-40B4-BE49-F238E27FC236}">
                <a16:creationId xmlns:a16="http://schemas.microsoft.com/office/drawing/2014/main" id="{9EFD5A8F-A019-1647-2B9A-15F8052DD126}"/>
              </a:ext>
            </a:extLst>
          </p:cNvPr>
          <p:cNvGrpSpPr/>
          <p:nvPr/>
        </p:nvGrpSpPr>
        <p:grpSpPr>
          <a:xfrm>
            <a:off x="1308779" y="2100919"/>
            <a:ext cx="15773400" cy="1398144"/>
            <a:chOff x="0" y="0"/>
            <a:chExt cx="21031200" cy="1864192"/>
          </a:xfrm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6E699343-94EB-5717-5747-8EB958890308}"/>
                </a:ext>
              </a:extLst>
            </p:cNvPr>
            <p:cNvSpPr/>
            <p:nvPr/>
          </p:nvSpPr>
          <p:spPr>
            <a:xfrm>
              <a:off x="0" y="0"/>
              <a:ext cx="21031200" cy="1864192"/>
            </a:xfrm>
            <a:custGeom>
              <a:avLst/>
              <a:gdLst/>
              <a:ahLst/>
              <a:cxnLst/>
              <a:rect l="l" t="t" r="r" b="b"/>
              <a:pathLst>
                <a:path w="21031200" h="1864192">
                  <a:moveTo>
                    <a:pt x="0" y="0"/>
                  </a:moveTo>
                  <a:lnTo>
                    <a:pt x="21031200" y="0"/>
                  </a:lnTo>
                  <a:lnTo>
                    <a:pt x="21031200" y="1864192"/>
                  </a:lnTo>
                  <a:lnTo>
                    <a:pt x="0" y="18641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10">
              <a:extLst>
                <a:ext uri="{FF2B5EF4-FFF2-40B4-BE49-F238E27FC236}">
                  <a16:creationId xmlns:a16="http://schemas.microsoft.com/office/drawing/2014/main" id="{3F0D648B-CEF5-734C-BE3A-76E019FE5FD3}"/>
                </a:ext>
              </a:extLst>
            </p:cNvPr>
            <p:cNvSpPr txBox="1"/>
            <p:nvPr/>
          </p:nvSpPr>
          <p:spPr>
            <a:xfrm>
              <a:off x="0" y="57150"/>
              <a:ext cx="21031200" cy="18070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Caractéristiques</a:t>
              </a:r>
              <a:r>
                <a:rPr lang="en-US" sz="54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de </a:t>
              </a:r>
              <a:r>
                <a:rPr lang="en-US" sz="5400" b="1" u="sng" dirty="0" err="1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l’élève</a:t>
              </a:r>
              <a:r>
                <a:rPr lang="en-US" sz="5400" b="1" u="sng" dirty="0">
                  <a:solidFill>
                    <a:srgbClr val="E0451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:</a:t>
              </a:r>
            </a:p>
          </p:txBody>
        </p:sp>
      </p:grpSp>
      <p:graphicFrame>
        <p:nvGraphicFramePr>
          <p:cNvPr id="32" name="Table 11">
            <a:extLst>
              <a:ext uri="{FF2B5EF4-FFF2-40B4-BE49-F238E27FC236}">
                <a16:creationId xmlns:a16="http://schemas.microsoft.com/office/drawing/2014/main" id="{2137946D-301B-F1CC-DC6E-6B0C13E06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353633"/>
              </p:ext>
            </p:extLst>
          </p:nvPr>
        </p:nvGraphicFramePr>
        <p:xfrm>
          <a:off x="2337479" y="4232957"/>
          <a:ext cx="13696951" cy="4249988"/>
        </p:xfrm>
        <a:graphic>
          <a:graphicData uri="http://schemas.openxmlformats.org/drawingml/2006/table">
            <a:tbl>
              <a:tblPr/>
              <a:tblGrid>
                <a:gridCol w="2247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0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8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741">
                <a:tc gridSpan="3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CP-CE1-CE2 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CP-CE1-CE2 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CP-CE1-CE2 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8208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MOTEUR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Age de bougeotte et du jeu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Développement moteur: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Psychomotricité</a:t>
                      </a: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Jeux de lutte</a:t>
                      </a: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● Jeux 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9718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COGNITIF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Ecoute et concentration limitée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Réflexion difficile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Varier les jeux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Consignes simples + critères de réussite précis</a:t>
                      </a: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Questionner pour éveiller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8484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AFFECTIF et RELATIONNEL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Egocentrisme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Champ visuel restreint</a:t>
                      </a:r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Règles facilement oubliées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Jouer à lutter loyalement </a:t>
                      </a:r>
                      <a:endParaRPr lang="en-US" sz="1100"/>
                    </a:p>
                    <a:p>
                      <a:pPr algn="l">
                        <a:lnSpc>
                          <a:spcPts val="2160"/>
                        </a:lnSpc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Rigueur sur 1 ou 2 consignes et sur les règles (règles de vie et de jeu)</a:t>
                      </a: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3" name="Image 32" descr="Une image contenant Graphique, clipart, Police, logo&#10;&#10;Le contenu généré par l’IA peut être incorrect.">
            <a:extLst>
              <a:ext uri="{FF2B5EF4-FFF2-40B4-BE49-F238E27FC236}">
                <a16:creationId xmlns:a16="http://schemas.microsoft.com/office/drawing/2014/main" id="{BAAFEF25-D137-7B24-DD8C-188CB8BA38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10938" r="17187" b="12324"/>
          <a:stretch>
            <a:fillRect/>
          </a:stretch>
        </p:blipFill>
        <p:spPr>
          <a:xfrm>
            <a:off x="1707442" y="8663015"/>
            <a:ext cx="1605521" cy="15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6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2092</Words>
  <Application>Microsoft Macintosh PowerPoint</Application>
  <PresentationFormat>Personnalisé</PresentationFormat>
  <Paragraphs>343</Paragraphs>
  <Slides>35</Slides>
  <Notes>0</Notes>
  <HiddenSlides>0</HiddenSlides>
  <MMClips>12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52" baseType="lpstr">
      <vt:lpstr>Open Sauce Bold</vt:lpstr>
      <vt:lpstr>Avenir Italics</vt:lpstr>
      <vt:lpstr>Arial</vt:lpstr>
      <vt:lpstr>Avenir Bold</vt:lpstr>
      <vt:lpstr>Roboto</vt:lpstr>
      <vt:lpstr>Calibri (MS) Italics</vt:lpstr>
      <vt:lpstr>Open Sans Bold</vt:lpstr>
      <vt:lpstr>Open Sauce</vt:lpstr>
      <vt:lpstr>Roboto Italics</vt:lpstr>
      <vt:lpstr>Calibri (MS) Bold</vt:lpstr>
      <vt:lpstr>Avenir Bold Italics</vt:lpstr>
      <vt:lpstr>Agrandir Narrow Bold</vt:lpstr>
      <vt:lpstr>Calibri (MS)</vt:lpstr>
      <vt:lpstr>Calibri</vt:lpstr>
      <vt:lpstr>Gotham Bold</vt:lpstr>
      <vt:lpstr>Roboto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des enseignant 94</dc:title>
  <cp:lastModifiedBy>Bruno Gailhac</cp:lastModifiedBy>
  <cp:revision>7</cp:revision>
  <dcterms:created xsi:type="dcterms:W3CDTF">2006-08-16T00:00:00Z</dcterms:created>
  <dcterms:modified xsi:type="dcterms:W3CDTF">2026-10-14T15:02:24Z</dcterms:modified>
  <dc:identifier>DAG6WESpBws</dc:identifier>
</cp:coreProperties>
</file>